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61" r:id="rId3"/>
    <p:sldId id="260" r:id="rId4"/>
    <p:sldId id="262" r:id="rId5"/>
    <p:sldId id="324" r:id="rId6"/>
    <p:sldId id="325" r:id="rId7"/>
    <p:sldId id="298" r:id="rId8"/>
    <p:sldId id="296" r:id="rId9"/>
    <p:sldId id="299" r:id="rId10"/>
    <p:sldId id="326" r:id="rId11"/>
    <p:sldId id="323" r:id="rId12"/>
    <p:sldId id="300" r:id="rId13"/>
    <p:sldId id="301" r:id="rId14"/>
    <p:sldId id="305" r:id="rId15"/>
    <p:sldId id="307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263" r:id="rId25"/>
    <p:sldId id="317" r:id="rId26"/>
    <p:sldId id="318" r:id="rId27"/>
    <p:sldId id="319" r:id="rId28"/>
    <p:sldId id="320" r:id="rId29"/>
    <p:sldId id="321" r:id="rId30"/>
    <p:sldId id="322" r:id="rId31"/>
    <p:sldId id="295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Verdana" panose="020B0604030504040204" pitchFamily="34" charset="0"/>
      <p:regular r:id="rId38"/>
      <p:bold r:id="rId39"/>
      <p:italic r:id="rId40"/>
      <p:boldItalic r:id="rId41"/>
    </p:embeddedFont>
    <p:embeddedFont>
      <p:font typeface="Helvetica" panose="020B0604020202020204" pitchFamily="34" charset="0"/>
      <p:regular r:id="rId42"/>
      <p:bold r:id="rId43"/>
      <p:italic r:id="rId44"/>
      <p:boldItalic r:id="rId45"/>
    </p:embeddedFont>
    <p:embeddedFont>
      <p:font typeface="Proxima Nova" panose="020B0604020202020204" charset="0"/>
      <p:regular r:id="rId46"/>
      <p:bold r:id="rId47"/>
      <p:italic r:id="rId48"/>
      <p:boldItalic r:id="rId49"/>
    </p:embeddedFont>
    <p:embeddedFont>
      <p:font typeface="Arial Bold" panose="020B0704020202020204" pitchFamily="34" charset="0"/>
      <p:bold r:id="rId50"/>
    </p:embeddedFont>
    <p:embeddedFont>
      <p:font typeface="Gill Sans" panose="020B0604020202020204" charset="0"/>
      <p:regular r:id="rId51"/>
      <p:bold r:id="rId52"/>
    </p:embeddedFont>
    <p:embeddedFont>
      <p:font typeface="Comic Sans MS" panose="030F0702030302020204" pitchFamily="66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D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6" autoAdjust="0"/>
    <p:restoredTop sz="94637"/>
  </p:normalViewPr>
  <p:slideViewPr>
    <p:cSldViewPr snapToGrid="0" snapToObjects="1">
      <p:cViewPr varScale="1">
        <p:scale>
          <a:sx n="144" d="100"/>
          <a:sy n="144" d="100"/>
        </p:scale>
        <p:origin x="8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Cloud native applications, and bringing </a:t>
            </a:r>
            <a:r>
              <a:rPr lang="en-US" sz="1100" b="0" i="0" u="none" strike="noStrike" cap="none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microservice</a:t>
            </a:r>
            <a:r>
              <a:rPr lang="en-US" sz="11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architectures into production in the enterprise.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724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236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305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Shape 16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Shape 16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765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836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338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554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635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7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hape 9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" name="Shape 1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3" name="Shape 1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26" name="Picture 2" descr="https://www.perficient.com/-/media/media-kit-files/2015-logo-horizontal-with-tag-media-kit-page.jpg?la=en&amp;hash=1A6267815E9B6905CF0CDC3322B900CA5E25C0D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20" y="799382"/>
            <a:ext cx="998168" cy="34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Divider_1">
    <p:bg>
      <p:bgPr>
        <a:solidFill>
          <a:schemeClr val="lt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24" name="Shape 2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5" name="Shape 2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" name="Shape 33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Shape 34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" name="Picture 2" descr="https://www.perficient.com/-/media/media-kit-files/2015-logo-horizontal-with-tag-media-kit-page.jpg?la=en&amp;hash=1A6267815E9B6905CF0CDC3322B900CA5E25C0D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892" y="4718442"/>
            <a:ext cx="998168" cy="34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 dirty="0"/>
          </a:p>
        </p:txBody>
      </p:sp>
      <p:grpSp>
        <p:nvGrpSpPr>
          <p:cNvPr id="54" name="Shape 5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5" name="Shape 5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3" name="Picture 2" descr="https://www.perficient.com/-/media/media-kit-files/2015-logo-horizontal-with-tag-media-kit-page.jpg?la=en&amp;hash=1A6267815E9B6905CF0CDC3322B900CA5E25C0D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360" y="4753723"/>
            <a:ext cx="998168" cy="34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3" name="Shape 8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4" name="Shape 8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2" descr="https://www.perficient.com/-/media/media-kit-files/2015-logo-horizontal-with-tag-media-kit-page.jpg?la=en&amp;hash=1A6267815E9B6905CF0CDC3322B900CA5E25C0D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54" y="4753723"/>
            <a:ext cx="998168" cy="34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hape 104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" name="Shape 10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07" name="Shape 10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" name="Shape 115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6" name="Picture 2" descr="https://www.perficient.com/-/media/media-kit-files/2015-logo-horizontal-with-tag-media-kit-page.jpg?la=en&amp;hash=1A6267815E9B6905CF0CDC3322B900CA5E25C0D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486" y="4760852"/>
            <a:ext cx="998168" cy="34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" name="Shape 13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37" name="Shape 13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5" name="Picture 2" descr="https://www.perficient.com/-/media/media-kit-files/2015-logo-horizontal-with-tag-media-kit-page.jpg?la=en&amp;hash=1A6267815E9B6905CF0CDC3322B900CA5E25C0D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832" y="4777718"/>
            <a:ext cx="998168" cy="34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April 2018</a:t>
            </a:r>
            <a:endParaRPr dirty="0"/>
          </a:p>
        </p:txBody>
      </p:sp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523200" y="1737025"/>
            <a:ext cx="6643200" cy="11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Cloud Native Architectures &amp; Security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31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Cloud-Native Versus Traditional Enterprise Applications</a:t>
            </a:r>
            <a:endParaRPr dirty="0"/>
          </a:p>
        </p:txBody>
      </p:sp>
      <p:sp>
        <p:nvSpPr>
          <p:cNvPr id="6" name="Shape 232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AE9E"/>
                </a:solidFill>
              </a:rPr>
              <a:t>CLOUD-NATIVE APPS</a:t>
            </a:r>
            <a:endParaRPr sz="2000" b="1" dirty="0">
              <a:solidFill>
                <a:srgbClr val="00AE9E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AE9E"/>
              </a:buClr>
              <a:buSzPts val="1800"/>
              <a:buChar char="●"/>
            </a:pPr>
            <a:r>
              <a:rPr lang="en" sz="1800" dirty="0"/>
              <a:t>Predictable</a:t>
            </a: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AE9E"/>
              </a:buClr>
              <a:buSzPts val="1800"/>
              <a:buChar char="●"/>
            </a:pPr>
            <a:r>
              <a:rPr lang="en" sz="1800" dirty="0"/>
              <a:t>OS Abstraction</a:t>
            </a: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AE9E"/>
              </a:buClr>
              <a:buSzPts val="1800"/>
              <a:buChar char="●"/>
            </a:pPr>
            <a:r>
              <a:rPr lang="en" sz="1800" dirty="0"/>
              <a:t>Right-size capacity</a:t>
            </a: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AE9E"/>
              </a:buClr>
              <a:buSzPts val="1800"/>
              <a:buChar char="●"/>
            </a:pPr>
            <a:r>
              <a:rPr lang="en" sz="1800" dirty="0"/>
              <a:t>Collaboration</a:t>
            </a: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AE9E"/>
              </a:buClr>
              <a:buSzPts val="1800"/>
              <a:buChar char="●"/>
            </a:pPr>
            <a:r>
              <a:rPr lang="en" sz="1800" dirty="0"/>
              <a:t>Continuous Delivery</a:t>
            </a: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AE9E"/>
              </a:buClr>
              <a:buSzPts val="1800"/>
              <a:buChar char="●"/>
            </a:pPr>
            <a:r>
              <a:rPr lang="en" sz="1800" dirty="0"/>
              <a:t>Independent</a:t>
            </a: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AE9E"/>
              </a:buClr>
              <a:buSzPts val="1800"/>
              <a:buChar char="●"/>
            </a:pPr>
            <a:r>
              <a:rPr lang="en" sz="1800" dirty="0"/>
              <a:t>Automated Scalability</a:t>
            </a:r>
            <a:endParaRPr sz="1800" dirty="0"/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AE9E"/>
              </a:buClr>
              <a:buSzPts val="1800"/>
              <a:buChar char="●"/>
            </a:pPr>
            <a:r>
              <a:rPr lang="en" sz="1800" dirty="0"/>
              <a:t>Rapid Recovery</a:t>
            </a:r>
            <a:endParaRPr sz="1800" dirty="0"/>
          </a:p>
        </p:txBody>
      </p:sp>
      <p:sp>
        <p:nvSpPr>
          <p:cNvPr id="7" name="Shape 233"/>
          <p:cNvSpPr txBox="1">
            <a:spLocks/>
          </p:cNvSpPr>
          <p:nvPr/>
        </p:nvSpPr>
        <p:spPr>
          <a:xfrm>
            <a:off x="4412974" y="900400"/>
            <a:ext cx="4588026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 smtClean="0">
                <a:solidFill>
                  <a:srgbClr val="00AE9E"/>
                </a:solidFill>
              </a:rPr>
              <a:t>TRADITIONAL ENTERPRISE APPS</a:t>
            </a:r>
          </a:p>
          <a:p>
            <a:pPr marL="457200" indent="-342900">
              <a:lnSpc>
                <a:spcPct val="150000"/>
              </a:lnSpc>
              <a:spcBef>
                <a:spcPts val="1000"/>
              </a:spcBef>
              <a:buClr>
                <a:srgbClr val="00AE9E"/>
              </a:buClr>
              <a:buSzPts val="1800"/>
              <a:buFont typeface="Arial"/>
              <a:buChar char="●"/>
            </a:pPr>
            <a:r>
              <a:rPr lang="en-US" sz="1800" dirty="0" smtClean="0"/>
              <a:t>Unpredictable</a:t>
            </a:r>
          </a:p>
          <a:p>
            <a:pPr marL="457200" indent="-342900">
              <a:lnSpc>
                <a:spcPct val="150000"/>
              </a:lnSpc>
              <a:buClr>
                <a:srgbClr val="00AE9E"/>
              </a:buClr>
              <a:buSzPts val="1800"/>
              <a:buFont typeface="Arial"/>
              <a:buChar char="●"/>
            </a:pPr>
            <a:r>
              <a:rPr lang="en-US" sz="1800" dirty="0" smtClean="0"/>
              <a:t>OS Dependent</a:t>
            </a:r>
          </a:p>
          <a:p>
            <a:pPr marL="457200" indent="-342900">
              <a:lnSpc>
                <a:spcPct val="150000"/>
              </a:lnSpc>
              <a:buClr>
                <a:srgbClr val="00AE9E"/>
              </a:buClr>
              <a:buSzPts val="1800"/>
              <a:buFont typeface="Arial"/>
              <a:buChar char="●"/>
            </a:pPr>
            <a:r>
              <a:rPr lang="en-US" sz="1800" dirty="0" smtClean="0"/>
              <a:t>Over-sized Capacity</a:t>
            </a:r>
          </a:p>
          <a:p>
            <a:pPr marL="457200" indent="-342900">
              <a:lnSpc>
                <a:spcPct val="150000"/>
              </a:lnSpc>
              <a:buClr>
                <a:srgbClr val="00AE9E"/>
              </a:buClr>
              <a:buSzPts val="1800"/>
              <a:buFont typeface="Arial"/>
              <a:buChar char="●"/>
            </a:pPr>
            <a:r>
              <a:rPr lang="en-US" sz="1800" dirty="0" err="1" smtClean="0"/>
              <a:t>Siloed</a:t>
            </a:r>
            <a:endParaRPr lang="en-US" sz="1800" dirty="0" smtClean="0"/>
          </a:p>
          <a:p>
            <a:pPr marL="457200" indent="-342900">
              <a:lnSpc>
                <a:spcPct val="150000"/>
              </a:lnSpc>
              <a:buClr>
                <a:srgbClr val="00AE9E"/>
              </a:buClr>
              <a:buSzPts val="1800"/>
              <a:buFont typeface="Arial"/>
              <a:buChar char="●"/>
            </a:pPr>
            <a:r>
              <a:rPr lang="en-US" sz="1800" dirty="0" smtClean="0"/>
              <a:t>Waterfall Development</a:t>
            </a:r>
          </a:p>
          <a:p>
            <a:pPr marL="457200" indent="-342900">
              <a:lnSpc>
                <a:spcPct val="150000"/>
              </a:lnSpc>
              <a:buClr>
                <a:srgbClr val="00AE9E"/>
              </a:buClr>
              <a:buSzPts val="1800"/>
              <a:buFont typeface="Arial"/>
              <a:buChar char="●"/>
            </a:pPr>
            <a:r>
              <a:rPr lang="en-US" sz="1800" dirty="0" smtClean="0"/>
              <a:t>Dependent</a:t>
            </a:r>
          </a:p>
          <a:p>
            <a:pPr marL="457200" indent="-342900">
              <a:lnSpc>
                <a:spcPct val="150000"/>
              </a:lnSpc>
              <a:buClr>
                <a:srgbClr val="00AE9E"/>
              </a:buClr>
              <a:buSzPts val="1800"/>
              <a:buFont typeface="Arial"/>
              <a:buChar char="●"/>
            </a:pPr>
            <a:r>
              <a:rPr lang="en-US" sz="1800" dirty="0" smtClean="0"/>
              <a:t>Manual Scaling</a:t>
            </a:r>
          </a:p>
          <a:p>
            <a:pPr marL="457200" indent="-342900">
              <a:lnSpc>
                <a:spcPct val="150000"/>
              </a:lnSpc>
              <a:buClr>
                <a:srgbClr val="00AE9E"/>
              </a:buClr>
              <a:buSzPts val="1800"/>
              <a:buFont typeface="Arial"/>
              <a:buChar char="●"/>
            </a:pPr>
            <a:r>
              <a:rPr lang="en-US" sz="1800" dirty="0" smtClean="0"/>
              <a:t>Slow recovery</a:t>
            </a:r>
            <a:endParaRPr lang="en-US" sz="1800" dirty="0"/>
          </a:p>
        </p:txBody>
      </p:sp>
      <p:sp>
        <p:nvSpPr>
          <p:cNvPr id="8" name="Shape 234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6503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Cloud Native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Continuously Delivered</a:t>
            </a:r>
          </a:p>
          <a:p>
            <a:r>
              <a:rPr lang="en-US" sz="2800" dirty="0"/>
              <a:t>Twelve Factor Apps (http://12factor.net/)</a:t>
            </a:r>
          </a:p>
          <a:p>
            <a:r>
              <a:rPr lang="en-US" sz="2800" dirty="0" err="1"/>
              <a:t>Microservices</a:t>
            </a:r>
            <a:endParaRPr lang="en-US" sz="2800" dirty="0"/>
          </a:p>
          <a:p>
            <a:r>
              <a:rPr lang="en-US" sz="2800" dirty="0"/>
              <a:t>Self-Service agile infrastructure</a:t>
            </a:r>
          </a:p>
          <a:p>
            <a:r>
              <a:rPr lang="en-US" sz="2800" dirty="0"/>
              <a:t>API-based collaboration</a:t>
            </a:r>
          </a:p>
          <a:p>
            <a:r>
              <a:rPr lang="en-US" sz="2800" dirty="0" smtClean="0"/>
              <a:t>Anti-fragility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7594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Continuous Delivery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28743" y="1172604"/>
            <a:ext cx="8348468" cy="2472211"/>
            <a:chOff x="428743" y="1172604"/>
            <a:chExt cx="8348468" cy="2472211"/>
          </a:xfrm>
        </p:grpSpPr>
        <p:sp>
          <p:nvSpPr>
            <p:cNvPr id="6" name="Rectangle 5"/>
            <p:cNvSpPr/>
            <p:nvPr/>
          </p:nvSpPr>
          <p:spPr>
            <a:xfrm rot="16200000">
              <a:off x="1907610" y="1786593"/>
              <a:ext cx="9829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Business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2108851" y="2511203"/>
              <a:ext cx="5064430" cy="39979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28743" y="1788325"/>
              <a:ext cx="1680108" cy="168981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619" y="2271641"/>
              <a:ext cx="1219200" cy="9144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010069" y="1876103"/>
              <a:ext cx="54391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Idea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2852291" y="1675305"/>
              <a:ext cx="13131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Development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097103" y="1788325"/>
              <a:ext cx="1680108" cy="168981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 smtClean="0">
                  <a:solidFill>
                    <a:schemeClr val="bg1"/>
                  </a:solidFill>
                </a:rPr>
                <a:t>$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16200000">
              <a:off x="4329695" y="2087629"/>
              <a:ext cx="4539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QA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rot="16200000">
              <a:off x="4923111" y="1770050"/>
              <a:ext cx="11324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Operations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 rot="16200000">
              <a:off x="6018143" y="1810651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Customer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43966" y="1898184"/>
              <a:ext cx="6719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Value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Chevron 16"/>
            <p:cNvSpPr/>
            <p:nvPr/>
          </p:nvSpPr>
          <p:spPr>
            <a:xfrm>
              <a:off x="2245188" y="2580021"/>
              <a:ext cx="415503" cy="249145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Chevron 17"/>
            <p:cNvSpPr/>
            <p:nvPr/>
          </p:nvSpPr>
          <p:spPr>
            <a:xfrm>
              <a:off x="3354992" y="2574867"/>
              <a:ext cx="415503" cy="249145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Chevron 18"/>
            <p:cNvSpPr/>
            <p:nvPr/>
          </p:nvSpPr>
          <p:spPr>
            <a:xfrm>
              <a:off x="4394622" y="2580021"/>
              <a:ext cx="415503" cy="249145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Chevron 19"/>
            <p:cNvSpPr/>
            <p:nvPr/>
          </p:nvSpPr>
          <p:spPr>
            <a:xfrm>
              <a:off x="5335424" y="2574867"/>
              <a:ext cx="415503" cy="249145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Chevron 20"/>
            <p:cNvSpPr/>
            <p:nvPr/>
          </p:nvSpPr>
          <p:spPr>
            <a:xfrm>
              <a:off x="6379780" y="2567028"/>
              <a:ext cx="415503" cy="249145"/>
            </a:xfrm>
            <a:prstGeom prst="chevr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Left Brace 21"/>
            <p:cNvSpPr/>
            <p:nvPr/>
          </p:nvSpPr>
          <p:spPr>
            <a:xfrm rot="16200000">
              <a:off x="4360168" y="1009647"/>
              <a:ext cx="452206" cy="4202574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660691" y="3337038"/>
              <a:ext cx="403187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Companies that disrupt, reduce time to value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869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Agile Delivery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817282" y="995073"/>
            <a:ext cx="7555775" cy="3497583"/>
            <a:chOff x="817282" y="995073"/>
            <a:chExt cx="7555775" cy="3497583"/>
          </a:xfrm>
        </p:grpSpPr>
        <p:sp>
          <p:nvSpPr>
            <p:cNvPr id="44" name="Donut 43"/>
            <p:cNvSpPr/>
            <p:nvPr/>
          </p:nvSpPr>
          <p:spPr>
            <a:xfrm>
              <a:off x="3527366" y="1729418"/>
              <a:ext cx="2059179" cy="1991307"/>
            </a:xfrm>
            <a:prstGeom prst="donut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Chevron 44"/>
            <p:cNvSpPr/>
            <p:nvPr/>
          </p:nvSpPr>
          <p:spPr>
            <a:xfrm rot="5400000">
              <a:off x="5098060" y="2423341"/>
              <a:ext cx="536607" cy="735471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Chevron 45"/>
            <p:cNvSpPr/>
            <p:nvPr/>
          </p:nvSpPr>
          <p:spPr>
            <a:xfrm rot="16200000">
              <a:off x="3499152" y="2353704"/>
              <a:ext cx="536607" cy="735473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938322" y="1472128"/>
              <a:ext cx="1680108" cy="168981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1198" y="1861376"/>
              <a:ext cx="1219200" cy="914400"/>
            </a:xfrm>
            <a:prstGeom prst="rect">
              <a:avLst/>
            </a:prstGeom>
          </p:spPr>
        </p:pic>
        <p:sp>
          <p:nvSpPr>
            <p:cNvPr id="49" name="Oval 48"/>
            <p:cNvSpPr/>
            <p:nvPr/>
          </p:nvSpPr>
          <p:spPr>
            <a:xfrm>
              <a:off x="6636653" y="2486210"/>
              <a:ext cx="1680108" cy="168981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17282" y="3161942"/>
              <a:ext cx="190308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Customer Feedback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01844" y="4184879"/>
              <a:ext cx="177121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Customer Delivery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3101" y="2806326"/>
              <a:ext cx="1041400" cy="914400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3432340" y="995593"/>
              <a:ext cx="180110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Behavior Analytics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Right Arrow 53"/>
            <p:cNvSpPr/>
            <p:nvPr/>
          </p:nvSpPr>
          <p:spPr>
            <a:xfrm>
              <a:off x="2788784" y="2103074"/>
              <a:ext cx="469236" cy="31140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5" name="Right Arrow 54"/>
            <p:cNvSpPr/>
            <p:nvPr/>
          </p:nvSpPr>
          <p:spPr>
            <a:xfrm>
              <a:off x="5934063" y="3116921"/>
              <a:ext cx="469236" cy="31140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V="1">
              <a:off x="7488784" y="1008440"/>
              <a:ext cx="0" cy="1477770"/>
            </a:xfrm>
            <a:prstGeom prst="line">
              <a:avLst/>
            </a:prstGeom>
            <a:ln>
              <a:solidFill>
                <a:srgbClr val="28746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1778377" y="995073"/>
              <a:ext cx="5710407" cy="0"/>
            </a:xfrm>
            <a:prstGeom prst="line">
              <a:avLst/>
            </a:prstGeom>
            <a:ln>
              <a:solidFill>
                <a:srgbClr val="28746E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endCxn id="47" idx="0"/>
            </p:cNvCxnSpPr>
            <p:nvPr/>
          </p:nvCxnSpPr>
          <p:spPr>
            <a:xfrm>
              <a:off x="1776242" y="995073"/>
              <a:ext cx="2134" cy="477055"/>
            </a:xfrm>
            <a:prstGeom prst="line">
              <a:avLst/>
            </a:prstGeom>
            <a:ln>
              <a:solidFill>
                <a:srgbClr val="28746E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4182609" y="1949185"/>
              <a:ext cx="78323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FFFFFF"/>
                  </a:solidFill>
                </a:rPr>
                <a:t>Design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930803" y="2564658"/>
              <a:ext cx="13131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</a:rPr>
                <a:t>Development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270426" y="3169435"/>
              <a:ext cx="5565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FFFFFF"/>
                  </a:solidFill>
                </a:rPr>
                <a:t>Test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8167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Continuous Delivery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392440" y="899896"/>
            <a:ext cx="5741544" cy="3616410"/>
            <a:chOff x="1392440" y="899896"/>
            <a:chExt cx="5741544" cy="3616410"/>
          </a:xfrm>
        </p:grpSpPr>
        <p:sp>
          <p:nvSpPr>
            <p:cNvPr id="20" name="Rounded Rectangle 19"/>
            <p:cNvSpPr/>
            <p:nvPr/>
          </p:nvSpPr>
          <p:spPr>
            <a:xfrm>
              <a:off x="1696636" y="2750203"/>
              <a:ext cx="4861035" cy="1766103"/>
            </a:xfrm>
            <a:prstGeom prst="roundRect">
              <a:avLst/>
            </a:prstGeom>
            <a:solidFill>
              <a:srgbClr val="17232A"/>
            </a:solidFill>
            <a:ln>
              <a:prstDash val="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1696636" y="899896"/>
              <a:ext cx="4861035" cy="1762725"/>
            </a:xfrm>
            <a:prstGeom prst="roundRect">
              <a:avLst/>
            </a:prstGeom>
            <a:solidFill>
              <a:srgbClr val="17232A"/>
            </a:solidFill>
            <a:ln>
              <a:prstDash val="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1950510" y="1188552"/>
              <a:ext cx="304568" cy="301752"/>
            </a:xfrm>
            <a:prstGeom prst="ellipse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</a:endParaRPr>
            </a:p>
          </p:txBody>
        </p:sp>
        <p:sp>
          <p:nvSpPr>
            <p:cNvPr id="23" name="Donut 22"/>
            <p:cNvSpPr/>
            <p:nvPr/>
          </p:nvSpPr>
          <p:spPr>
            <a:xfrm>
              <a:off x="2399522" y="1116841"/>
              <a:ext cx="600662" cy="617864"/>
            </a:xfrm>
            <a:prstGeom prst="donut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Chevron 23"/>
            <p:cNvSpPr/>
            <p:nvPr/>
          </p:nvSpPr>
          <p:spPr>
            <a:xfrm rot="5400000">
              <a:off x="2828567" y="1337549"/>
              <a:ext cx="171617" cy="214536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Chevron 24"/>
            <p:cNvSpPr/>
            <p:nvPr/>
          </p:nvSpPr>
          <p:spPr>
            <a:xfrm rot="16200000">
              <a:off x="2395239" y="1307522"/>
              <a:ext cx="171617" cy="214536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3103835" y="1530626"/>
              <a:ext cx="304568" cy="301752"/>
            </a:xfrm>
            <a:prstGeom prst="ellipse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</a:endParaRPr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2269525" y="1205164"/>
              <a:ext cx="160322" cy="153844"/>
            </a:xfrm>
            <a:prstGeom prst="rightArrow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Right Arrow 27"/>
            <p:cNvSpPr/>
            <p:nvPr/>
          </p:nvSpPr>
          <p:spPr>
            <a:xfrm>
              <a:off x="2917770" y="1625017"/>
              <a:ext cx="160322" cy="153844"/>
            </a:xfrm>
            <a:prstGeom prst="rightArrow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2250841" y="1953318"/>
              <a:ext cx="304568" cy="301752"/>
            </a:xfrm>
            <a:prstGeom prst="ellipse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</a:endParaRPr>
            </a:p>
          </p:txBody>
        </p:sp>
        <p:sp>
          <p:nvSpPr>
            <p:cNvPr id="30" name="Donut 29"/>
            <p:cNvSpPr/>
            <p:nvPr/>
          </p:nvSpPr>
          <p:spPr>
            <a:xfrm>
              <a:off x="2699853" y="1881607"/>
              <a:ext cx="600662" cy="617864"/>
            </a:xfrm>
            <a:prstGeom prst="donut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Chevron 30"/>
            <p:cNvSpPr/>
            <p:nvPr/>
          </p:nvSpPr>
          <p:spPr>
            <a:xfrm rot="5400000">
              <a:off x="3128898" y="2102315"/>
              <a:ext cx="171617" cy="214536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Chevron 31"/>
            <p:cNvSpPr/>
            <p:nvPr/>
          </p:nvSpPr>
          <p:spPr>
            <a:xfrm rot="16200000">
              <a:off x="2695570" y="2072288"/>
              <a:ext cx="171617" cy="214536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3404166" y="2295392"/>
              <a:ext cx="304568" cy="301752"/>
            </a:xfrm>
            <a:prstGeom prst="ellipse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2569856" y="1969930"/>
              <a:ext cx="160322" cy="153844"/>
            </a:xfrm>
            <a:prstGeom prst="rightArrow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>
              <a:off x="3218101" y="2389783"/>
              <a:ext cx="160322" cy="153844"/>
            </a:xfrm>
            <a:prstGeom prst="rightArrow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>
              <a:off x="3300515" y="1225357"/>
              <a:ext cx="1354647" cy="311402"/>
            </a:xfrm>
            <a:prstGeom prst="rightArrow">
              <a:avLst/>
            </a:prstGeom>
            <a:solidFill>
              <a:srgbClr val="17232A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Right Arrow 36"/>
            <p:cNvSpPr/>
            <p:nvPr/>
          </p:nvSpPr>
          <p:spPr>
            <a:xfrm>
              <a:off x="3738325" y="1990123"/>
              <a:ext cx="916836" cy="311402"/>
            </a:xfrm>
            <a:prstGeom prst="rightArrow">
              <a:avLst/>
            </a:prstGeom>
            <a:solidFill>
              <a:srgbClr val="17232A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4655162" y="1098738"/>
              <a:ext cx="753061" cy="6398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655162" y="1778861"/>
              <a:ext cx="753061" cy="6398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1997" y="1955513"/>
              <a:ext cx="292100" cy="2794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1997" y="1279599"/>
              <a:ext cx="292100" cy="2794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4232" y="2333173"/>
              <a:ext cx="224186" cy="196846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9823" y="1564136"/>
              <a:ext cx="224186" cy="196846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9418" y="1230558"/>
              <a:ext cx="262462" cy="196846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7414" y="1982898"/>
              <a:ext cx="262462" cy="196846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5408223" y="1157035"/>
              <a:ext cx="1674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Production Release 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446759" y="1801194"/>
              <a:ext cx="1674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Production Release 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 rot="16200000">
              <a:off x="1045234" y="1585277"/>
              <a:ext cx="1002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ORDERS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980101" y="3042027"/>
              <a:ext cx="304568" cy="301752"/>
            </a:xfrm>
            <a:prstGeom prst="ellipse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</a:endParaRPr>
            </a:p>
          </p:txBody>
        </p:sp>
        <p:sp>
          <p:nvSpPr>
            <p:cNvPr id="50" name="Donut 49"/>
            <p:cNvSpPr/>
            <p:nvPr/>
          </p:nvSpPr>
          <p:spPr>
            <a:xfrm>
              <a:off x="2429113" y="2970316"/>
              <a:ext cx="600662" cy="617864"/>
            </a:xfrm>
            <a:prstGeom prst="donut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Chevron 50"/>
            <p:cNvSpPr/>
            <p:nvPr/>
          </p:nvSpPr>
          <p:spPr>
            <a:xfrm rot="5400000">
              <a:off x="2858158" y="3191024"/>
              <a:ext cx="171617" cy="214536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Chevron 51"/>
            <p:cNvSpPr/>
            <p:nvPr/>
          </p:nvSpPr>
          <p:spPr>
            <a:xfrm rot="16200000">
              <a:off x="2424830" y="3160997"/>
              <a:ext cx="171617" cy="214536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3133426" y="3384101"/>
              <a:ext cx="304568" cy="301752"/>
            </a:xfrm>
            <a:prstGeom prst="ellipse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</a:endParaRPr>
            </a:p>
          </p:txBody>
        </p:sp>
        <p:sp>
          <p:nvSpPr>
            <p:cNvPr id="54" name="Right Arrow 53"/>
            <p:cNvSpPr/>
            <p:nvPr/>
          </p:nvSpPr>
          <p:spPr>
            <a:xfrm>
              <a:off x="2299116" y="3058639"/>
              <a:ext cx="160322" cy="153844"/>
            </a:xfrm>
            <a:prstGeom prst="rightArrow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Right Arrow 54"/>
            <p:cNvSpPr/>
            <p:nvPr/>
          </p:nvSpPr>
          <p:spPr>
            <a:xfrm>
              <a:off x="2947361" y="3478492"/>
              <a:ext cx="160322" cy="153844"/>
            </a:xfrm>
            <a:prstGeom prst="rightArrow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2280432" y="3806793"/>
              <a:ext cx="304568" cy="301752"/>
            </a:xfrm>
            <a:prstGeom prst="ellipse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</a:endParaRPr>
            </a:p>
          </p:txBody>
        </p:sp>
        <p:sp>
          <p:nvSpPr>
            <p:cNvPr id="57" name="Donut 56"/>
            <p:cNvSpPr/>
            <p:nvPr/>
          </p:nvSpPr>
          <p:spPr>
            <a:xfrm>
              <a:off x="2729444" y="3735082"/>
              <a:ext cx="600662" cy="617864"/>
            </a:xfrm>
            <a:prstGeom prst="donut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Chevron 57"/>
            <p:cNvSpPr/>
            <p:nvPr/>
          </p:nvSpPr>
          <p:spPr>
            <a:xfrm rot="5400000">
              <a:off x="3158489" y="3955790"/>
              <a:ext cx="171617" cy="214536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Chevron 58"/>
            <p:cNvSpPr/>
            <p:nvPr/>
          </p:nvSpPr>
          <p:spPr>
            <a:xfrm rot="16200000">
              <a:off x="2725161" y="3925763"/>
              <a:ext cx="171617" cy="214536"/>
            </a:xfrm>
            <a:prstGeom prst="chevron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3433757" y="4148867"/>
              <a:ext cx="304568" cy="301752"/>
            </a:xfrm>
            <a:prstGeom prst="ellipse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rgbClr val="FFFFFF"/>
                </a:solidFill>
              </a:endParaRPr>
            </a:p>
          </p:txBody>
        </p:sp>
        <p:sp>
          <p:nvSpPr>
            <p:cNvPr id="61" name="Right Arrow 60"/>
            <p:cNvSpPr/>
            <p:nvPr/>
          </p:nvSpPr>
          <p:spPr>
            <a:xfrm>
              <a:off x="2599447" y="3823405"/>
              <a:ext cx="160322" cy="153844"/>
            </a:xfrm>
            <a:prstGeom prst="rightArrow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Right Arrow 61"/>
            <p:cNvSpPr/>
            <p:nvPr/>
          </p:nvSpPr>
          <p:spPr>
            <a:xfrm>
              <a:off x="3247692" y="4243258"/>
              <a:ext cx="160322" cy="153844"/>
            </a:xfrm>
            <a:prstGeom prst="rightArrow">
              <a:avLst/>
            </a:prstGeom>
            <a:solidFill>
              <a:srgbClr val="17232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Right Arrow 62"/>
            <p:cNvSpPr/>
            <p:nvPr/>
          </p:nvSpPr>
          <p:spPr>
            <a:xfrm>
              <a:off x="3330106" y="3078832"/>
              <a:ext cx="1354647" cy="311402"/>
            </a:xfrm>
            <a:prstGeom prst="rightArrow">
              <a:avLst/>
            </a:prstGeom>
            <a:solidFill>
              <a:srgbClr val="17232A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Right Arrow 63"/>
            <p:cNvSpPr/>
            <p:nvPr/>
          </p:nvSpPr>
          <p:spPr>
            <a:xfrm>
              <a:off x="3767916" y="3843598"/>
              <a:ext cx="916836" cy="311402"/>
            </a:xfrm>
            <a:prstGeom prst="rightArrow">
              <a:avLst/>
            </a:prstGeom>
            <a:solidFill>
              <a:srgbClr val="17232A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4684753" y="2934695"/>
              <a:ext cx="753061" cy="6398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4684753" y="3632336"/>
              <a:ext cx="753061" cy="6398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1588" y="3808988"/>
              <a:ext cx="292100" cy="279400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1588" y="3133074"/>
              <a:ext cx="292100" cy="279400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3823" y="4186648"/>
              <a:ext cx="224186" cy="196846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414" y="3417611"/>
              <a:ext cx="224186" cy="196846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9009" y="3084033"/>
              <a:ext cx="262462" cy="196846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7005" y="3836373"/>
              <a:ext cx="262462" cy="196846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 rot="16200000">
              <a:off x="985877" y="3420637"/>
              <a:ext cx="1120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SHIPPING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459018" y="3025344"/>
              <a:ext cx="1674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Production Release 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459018" y="3732692"/>
              <a:ext cx="1674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Production Release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1034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Twelve-Factor Apps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837672" y="1942324"/>
            <a:ext cx="1050792" cy="898361"/>
          </a:xfrm>
          <a:prstGeom prst="rightArrow">
            <a:avLst/>
          </a:prstGeom>
          <a:solidFill>
            <a:srgbClr val="17232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67855" y="955693"/>
            <a:ext cx="2927110" cy="3133108"/>
          </a:xfrm>
          <a:prstGeom prst="roundRect">
            <a:avLst/>
          </a:prstGeom>
          <a:solidFill>
            <a:srgbClr val="17232A"/>
          </a:solidFill>
          <a:ln w="19050" cmpd="sng"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126010" y="1403724"/>
            <a:ext cx="2359362" cy="954556"/>
          </a:xfrm>
          <a:prstGeom prst="roundRect">
            <a:avLst/>
          </a:prstGeom>
          <a:solidFill>
            <a:srgbClr val="17232A"/>
          </a:solidFill>
          <a:ln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87038" y="965242"/>
            <a:ext cx="492321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Codebase</a:t>
            </a:r>
            <a:endParaRPr lang="en-US" sz="1600" dirty="0">
              <a:solidFill>
                <a:srgbClr val="FFFFF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Dependencies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Configuration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Backing Services</a:t>
            </a:r>
            <a:endParaRPr lang="en-US" sz="1600" dirty="0">
              <a:solidFill>
                <a:srgbClr val="FFFFF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Build</a:t>
            </a:r>
            <a:r>
              <a:rPr lang="en-US" sz="1600" dirty="0">
                <a:solidFill>
                  <a:srgbClr val="FFFFFF"/>
                </a:solidFill>
              </a:rPr>
              <a:t>, release, </a:t>
            </a:r>
            <a:r>
              <a:rPr lang="en-US" sz="1600" dirty="0" smtClean="0">
                <a:solidFill>
                  <a:srgbClr val="FFFFFF"/>
                </a:solidFill>
              </a:rPr>
              <a:t>run</a:t>
            </a:r>
            <a:endParaRPr lang="en-US" sz="1600" dirty="0">
              <a:solidFill>
                <a:srgbClr val="FFFFF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Processes</a:t>
            </a:r>
            <a:endParaRPr lang="en-US" sz="1600" dirty="0">
              <a:solidFill>
                <a:srgbClr val="FFFFF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Port binding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Concurrency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Disposability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>
                <a:solidFill>
                  <a:srgbClr val="FFFFFF"/>
                </a:solidFill>
              </a:rPr>
              <a:t>Dev</a:t>
            </a:r>
            <a:r>
              <a:rPr lang="en-US" sz="1600" dirty="0">
                <a:solidFill>
                  <a:srgbClr val="FFFFFF"/>
                </a:solidFill>
              </a:rPr>
              <a:t>/prod </a:t>
            </a:r>
            <a:r>
              <a:rPr lang="en-US" sz="1600" dirty="0" smtClean="0">
                <a:solidFill>
                  <a:srgbClr val="FFFFFF"/>
                </a:solidFill>
              </a:rPr>
              <a:t>parity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Logs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FFFFFF"/>
                </a:solidFill>
              </a:rPr>
              <a:t>Admin processes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63052" y="2391505"/>
            <a:ext cx="2788200" cy="9752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Cloud Platform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089058" y="1709260"/>
            <a:ext cx="753061" cy="63983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540" y="1890121"/>
            <a:ext cx="292100" cy="2794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5923065" y="1709260"/>
            <a:ext cx="753061" cy="63983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547" y="1890121"/>
            <a:ext cx="292100" cy="27940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6765612" y="1707015"/>
            <a:ext cx="753061" cy="63983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094" y="1887876"/>
            <a:ext cx="292100" cy="2794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878103" y="1401483"/>
            <a:ext cx="6735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APPS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6712" y="4245262"/>
            <a:ext cx="49808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Architectural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dirty="0" smtClean="0">
                <a:solidFill>
                  <a:schemeClr val="tx1"/>
                </a:solidFill>
              </a:rPr>
              <a:t>development practices – http://12factor.net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94965" y="2208969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contract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622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</a:t>
            </a:r>
            <a:r>
              <a:rPr lang="en-US" dirty="0" smtClean="0"/>
              <a:t>: Definition</a:t>
            </a:r>
            <a:endParaRPr lang="en-US" dirty="0"/>
          </a:p>
        </p:txBody>
      </p:sp>
      <p:sp>
        <p:nvSpPr>
          <p:cNvPr id="5" name="Shape 243"/>
          <p:cNvSpPr/>
          <p:nvPr/>
        </p:nvSpPr>
        <p:spPr>
          <a:xfrm>
            <a:off x="627174" y="2000108"/>
            <a:ext cx="7899645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normAutofit/>
          </a:bodyPr>
          <a:lstStyle>
            <a:lvl1pPr>
              <a:defRPr sz="3600" b="1" i="1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 sz="1800" b="0" i="0">
                <a:solidFill>
                  <a:srgbClr val="000000"/>
                </a:solidFill>
                <a:uFillTx/>
              </a:defRPr>
            </a:pPr>
            <a:r>
              <a:rPr lang="en-US" sz="3600" dirty="0" smtClean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Avenir Next Demi Bold Italic"/>
                <a:cs typeface="Avenir Next Demi Bold Italic"/>
              </a:rPr>
              <a:t>“ </a:t>
            </a:r>
            <a:r>
              <a:rPr sz="3600" dirty="0" smtClean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Avenir Next Demi Bold Italic"/>
                <a:cs typeface="Avenir Next Demi Bold Italic"/>
              </a:rPr>
              <a:t>Loosely </a:t>
            </a:r>
            <a:r>
              <a:rPr sz="3600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Avenir Next Demi Bold Italic"/>
                <a:cs typeface="Avenir Next Demi Bold Italic"/>
              </a:rPr>
              <a:t>coupled service oriented architecture with bounded </a:t>
            </a:r>
            <a:r>
              <a:rPr sz="3600" dirty="0" smtClean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Avenir Next Demi Bold Italic"/>
                <a:cs typeface="Avenir Next Demi Bold Italic"/>
              </a:rPr>
              <a:t>contexts</a:t>
            </a:r>
            <a:r>
              <a:rPr lang="en-US" sz="3600" dirty="0" smtClean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Avenir Next Demi Bold Italic"/>
                <a:cs typeface="Avenir Next Demi Bold Italic"/>
              </a:rPr>
              <a:t>"</a:t>
            </a:r>
            <a:endParaRPr sz="3600" dirty="0">
              <a:solidFill>
                <a:schemeClr val="bg1"/>
              </a:solidFill>
              <a:uFill>
                <a:solidFill>
                  <a:srgbClr val="4D4D4D"/>
                </a:solidFill>
              </a:uFill>
              <a:latin typeface="Avenir Next Demi Bold Italic"/>
              <a:cs typeface="Avenir Next Demi Bold Italic"/>
            </a:endParaRPr>
          </a:p>
        </p:txBody>
      </p:sp>
      <p:sp>
        <p:nvSpPr>
          <p:cNvPr id="6" name="Shape 244"/>
          <p:cNvSpPr/>
          <p:nvPr/>
        </p:nvSpPr>
        <p:spPr>
          <a:xfrm rot="10800000" flipH="1">
            <a:off x="722290" y="1743937"/>
            <a:ext cx="3575337" cy="884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0" y="0"/>
                </a:moveTo>
                <a:cubicBezTo>
                  <a:pt x="824" y="0"/>
                  <a:pt x="0" y="2822"/>
                  <a:pt x="0" y="6300"/>
                </a:cubicBezTo>
                <a:lnTo>
                  <a:pt x="0" y="8984"/>
                </a:lnTo>
                <a:cubicBezTo>
                  <a:pt x="0" y="12462"/>
                  <a:pt x="824" y="15276"/>
                  <a:pt x="1840" y="15276"/>
                </a:cubicBezTo>
                <a:lnTo>
                  <a:pt x="4547" y="15276"/>
                </a:lnTo>
                <a:lnTo>
                  <a:pt x="1432" y="21600"/>
                </a:lnTo>
                <a:lnTo>
                  <a:pt x="7709" y="15276"/>
                </a:lnTo>
                <a:lnTo>
                  <a:pt x="19760" y="15276"/>
                </a:lnTo>
                <a:cubicBezTo>
                  <a:pt x="20776" y="15276"/>
                  <a:pt x="21600" y="12462"/>
                  <a:pt x="21600" y="8984"/>
                </a:cubicBezTo>
                <a:lnTo>
                  <a:pt x="21600" y="6300"/>
                </a:lnTo>
                <a:cubicBezTo>
                  <a:pt x="21600" y="2822"/>
                  <a:pt x="20776" y="0"/>
                  <a:pt x="19760" y="0"/>
                </a:cubicBezTo>
                <a:lnTo>
                  <a:pt x="1840" y="0"/>
                </a:lnTo>
                <a:close/>
              </a:path>
            </a:pathLst>
          </a:custGeom>
          <a:ln w="25400">
            <a:solidFill>
              <a:srgbClr val="F9A737"/>
            </a:solidFill>
            <a:round/>
          </a:ln>
        </p:spPr>
        <p:txBody>
          <a:bodyPr lIns="0" tIns="0" rIns="0" bIns="0" anchor="ctr"/>
          <a:lstStyle/>
          <a:p>
            <a:pPr lvl="0"/>
            <a:endParaRPr>
              <a:solidFill>
                <a:schemeClr val="bg1"/>
              </a:solidFill>
            </a:endParaRPr>
          </a:p>
        </p:txBody>
      </p:sp>
      <p:sp>
        <p:nvSpPr>
          <p:cNvPr id="7" name="Shape 245"/>
          <p:cNvSpPr/>
          <p:nvPr/>
        </p:nvSpPr>
        <p:spPr>
          <a:xfrm flipH="1">
            <a:off x="4036432" y="2529363"/>
            <a:ext cx="4241629" cy="895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6" y="0"/>
                </a:moveTo>
                <a:cubicBezTo>
                  <a:pt x="799" y="0"/>
                  <a:pt x="0" y="3106"/>
                  <a:pt x="0" y="6941"/>
                </a:cubicBezTo>
                <a:lnTo>
                  <a:pt x="0" y="10276"/>
                </a:lnTo>
                <a:cubicBezTo>
                  <a:pt x="0" y="14112"/>
                  <a:pt x="799" y="17226"/>
                  <a:pt x="1786" y="17226"/>
                </a:cubicBezTo>
                <a:lnTo>
                  <a:pt x="5113" y="17226"/>
                </a:lnTo>
                <a:lnTo>
                  <a:pt x="3603" y="21600"/>
                </a:lnTo>
                <a:lnTo>
                  <a:pt x="8414" y="17226"/>
                </a:lnTo>
                <a:lnTo>
                  <a:pt x="19812" y="17226"/>
                </a:lnTo>
                <a:cubicBezTo>
                  <a:pt x="20799" y="17226"/>
                  <a:pt x="21600" y="14112"/>
                  <a:pt x="21600" y="10276"/>
                </a:cubicBezTo>
                <a:lnTo>
                  <a:pt x="21600" y="6941"/>
                </a:lnTo>
                <a:cubicBezTo>
                  <a:pt x="21600" y="3106"/>
                  <a:pt x="20799" y="0"/>
                  <a:pt x="19812" y="0"/>
                </a:cubicBezTo>
                <a:lnTo>
                  <a:pt x="1786" y="0"/>
                </a:lnTo>
                <a:close/>
              </a:path>
            </a:pathLst>
          </a:custGeom>
          <a:ln w="25400">
            <a:solidFill>
              <a:srgbClr val="33928A"/>
            </a:solidFill>
            <a:round/>
          </a:ln>
        </p:spPr>
        <p:txBody>
          <a:bodyPr lIns="0" tIns="0" rIns="0" bIns="0" anchor="ctr"/>
          <a:lstStyle/>
          <a:p>
            <a:pPr lvl="0"/>
            <a:endParaRPr>
              <a:solidFill>
                <a:schemeClr val="bg1"/>
              </a:solidFill>
            </a:endParaRPr>
          </a:p>
        </p:txBody>
      </p:sp>
      <p:sp>
        <p:nvSpPr>
          <p:cNvPr id="8" name="Shape 246"/>
          <p:cNvSpPr/>
          <p:nvPr/>
        </p:nvSpPr>
        <p:spPr>
          <a:xfrm>
            <a:off x="159045" y="1102615"/>
            <a:ext cx="467467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</a:rPr>
              <a:t>If every service has to be updated in concert, it’s not loosely coupled!</a:t>
            </a:r>
          </a:p>
        </p:txBody>
      </p:sp>
      <p:sp>
        <p:nvSpPr>
          <p:cNvPr id="9" name="Shape 247"/>
          <p:cNvSpPr/>
          <p:nvPr/>
        </p:nvSpPr>
        <p:spPr>
          <a:xfrm>
            <a:off x="4450026" y="3469307"/>
            <a:ext cx="4636824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</a:rPr>
              <a:t>If you have to know about surrounding services you don’t have a bounded context.</a:t>
            </a:r>
          </a:p>
        </p:txBody>
      </p:sp>
      <p:sp>
        <p:nvSpPr>
          <p:cNvPr id="10" name="Shape 247"/>
          <p:cNvSpPr/>
          <p:nvPr/>
        </p:nvSpPr>
        <p:spPr>
          <a:xfrm>
            <a:off x="5158506" y="4128572"/>
            <a:ext cx="361870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lang="en-US" sz="2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- Adrian Cockcroft</a:t>
            </a:r>
            <a:endParaRPr sz="2400" dirty="0">
              <a:solidFill>
                <a:srgbClr val="FFFFFF"/>
              </a:solidFill>
              <a:uFill>
                <a:solidFill>
                  <a:srgbClr val="4D4D4D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705857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are </a:t>
            </a:r>
            <a:r>
              <a:rPr lang="en-US" u="sng" dirty="0" smtClean="0"/>
              <a:t>NOT</a:t>
            </a:r>
            <a:endParaRPr lang="en-US" u="sng" dirty="0"/>
          </a:p>
        </p:txBody>
      </p:sp>
      <p:sp>
        <p:nvSpPr>
          <p:cNvPr id="10" name="Shape 247"/>
          <p:cNvSpPr/>
          <p:nvPr/>
        </p:nvSpPr>
        <p:spPr>
          <a:xfrm>
            <a:off x="5158506" y="4128572"/>
            <a:ext cx="361870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lang="en-US" sz="2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- Adrian Cockcroft</a:t>
            </a:r>
            <a:endParaRPr sz="2400" dirty="0">
              <a:solidFill>
                <a:srgbClr val="FFFFFF"/>
              </a:solidFill>
              <a:uFill>
                <a:solidFill>
                  <a:srgbClr val="4D4D4D"/>
                </a:solidFill>
              </a:uFill>
            </a:endParaRPr>
          </a:p>
        </p:txBody>
      </p:sp>
      <p:grpSp>
        <p:nvGrpSpPr>
          <p:cNvPr id="11" name="Group 267"/>
          <p:cNvGrpSpPr/>
          <p:nvPr/>
        </p:nvGrpSpPr>
        <p:grpSpPr>
          <a:xfrm>
            <a:off x="807503" y="1056820"/>
            <a:ext cx="2634269" cy="1649677"/>
            <a:chOff x="0" y="-332741"/>
            <a:chExt cx="2634268" cy="1649675"/>
          </a:xfrm>
        </p:grpSpPr>
        <p:grpSp>
          <p:nvGrpSpPr>
            <p:cNvPr id="12" name="Group 265"/>
            <p:cNvGrpSpPr/>
            <p:nvPr/>
          </p:nvGrpSpPr>
          <p:grpSpPr>
            <a:xfrm>
              <a:off x="0" y="0"/>
              <a:ext cx="2634268" cy="1316934"/>
              <a:chOff x="0" y="0"/>
              <a:chExt cx="2634267" cy="1316933"/>
            </a:xfrm>
          </p:grpSpPr>
          <p:sp>
            <p:nvSpPr>
              <p:cNvPr id="14" name="Shape 257"/>
              <p:cNvSpPr/>
              <p:nvPr/>
            </p:nvSpPr>
            <p:spPr>
              <a:xfrm>
                <a:off x="0" y="0"/>
                <a:ext cx="2634268" cy="1316934"/>
              </a:xfrm>
              <a:prstGeom prst="roundRect">
                <a:avLst>
                  <a:gd name="adj" fmla="val 6249"/>
                </a:avLst>
              </a:prstGeom>
              <a:solidFill>
                <a:srgbClr val="FFFFFF"/>
              </a:solidFill>
              <a:ln w="25400" cap="flat">
                <a:solidFill>
                  <a:srgbClr val="33928A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grpSp>
            <p:nvGrpSpPr>
              <p:cNvPr id="15" name="Group 264"/>
              <p:cNvGrpSpPr/>
              <p:nvPr/>
            </p:nvGrpSpPr>
            <p:grpSpPr>
              <a:xfrm>
                <a:off x="53089" y="61726"/>
                <a:ext cx="2528090" cy="1193482"/>
                <a:chOff x="0" y="0"/>
                <a:chExt cx="2528088" cy="1193481"/>
              </a:xfrm>
            </p:grpSpPr>
            <p:sp>
              <p:nvSpPr>
                <p:cNvPr id="16" name="Shape 258"/>
                <p:cNvSpPr/>
                <p:nvPr/>
              </p:nvSpPr>
              <p:spPr>
                <a:xfrm>
                  <a:off x="0" y="825909"/>
                  <a:ext cx="2520491" cy="367573"/>
                </a:xfrm>
                <a:prstGeom prst="roundRect">
                  <a:avLst>
                    <a:gd name="adj" fmla="val 20000"/>
                  </a:avLst>
                </a:prstGeom>
                <a:solidFill>
                  <a:srgbClr val="006D63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ctr" defTabSz="584200">
                    <a:defRPr sz="1200">
                      <a:solidFill>
                        <a:srgbClr val="FFFFFF"/>
                      </a:solidFill>
                      <a:uFillTx/>
                      <a:latin typeface="Avenir Next Regular"/>
                      <a:ea typeface="Avenir Next Regular"/>
                      <a:cs typeface="Avenir Next Regular"/>
                      <a:sym typeface="Avenir Next Regular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200">
                      <a:solidFill>
                        <a:srgbClr val="FFFFFF"/>
                      </a:solidFill>
                    </a:rPr>
                    <a:t>Data Access</a:t>
                  </a:r>
                </a:p>
              </p:txBody>
            </p:sp>
            <p:sp>
              <p:nvSpPr>
                <p:cNvPr id="17" name="Shape 259"/>
                <p:cNvSpPr/>
                <p:nvPr/>
              </p:nvSpPr>
              <p:spPr>
                <a:xfrm>
                  <a:off x="3380" y="408483"/>
                  <a:ext cx="1663881" cy="367573"/>
                </a:xfrm>
                <a:prstGeom prst="roundRect">
                  <a:avLst>
                    <a:gd name="adj" fmla="val 20000"/>
                  </a:avLst>
                </a:prstGeom>
                <a:solidFill>
                  <a:srgbClr val="E8A433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ctr" defTabSz="584200">
                    <a:defRPr sz="1200">
                      <a:solidFill>
                        <a:srgbClr val="FFFFFF"/>
                      </a:solidFill>
                      <a:uFillTx/>
                      <a:latin typeface="Avenir Next Regular"/>
                      <a:ea typeface="Avenir Next Regular"/>
                      <a:cs typeface="Avenir Next Regular"/>
                      <a:sym typeface="Avenir Next Regular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200">
                      <a:solidFill>
                        <a:srgbClr val="FFFFFF"/>
                      </a:solidFill>
                    </a:rPr>
                    <a:t>Service</a:t>
                  </a:r>
                </a:p>
              </p:txBody>
            </p:sp>
            <p:sp>
              <p:nvSpPr>
                <p:cNvPr id="18" name="Shape 260"/>
                <p:cNvSpPr/>
                <p:nvPr/>
              </p:nvSpPr>
              <p:spPr>
                <a:xfrm>
                  <a:off x="20902" y="0"/>
                  <a:ext cx="808659" cy="367572"/>
                </a:xfrm>
                <a:prstGeom prst="roundRect">
                  <a:avLst>
                    <a:gd name="adj" fmla="val 20000"/>
                  </a:avLst>
                </a:prstGeom>
                <a:solidFill>
                  <a:srgbClr val="A7A7A7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ctr" defTabSz="584200">
                    <a:defRPr sz="1200">
                      <a:solidFill>
                        <a:srgbClr val="FFFFFF"/>
                      </a:solidFill>
                      <a:uFillTx/>
                      <a:latin typeface="Avenir Next Regular"/>
                      <a:ea typeface="Avenir Next Regular"/>
                      <a:cs typeface="Avenir Next Regular"/>
                      <a:sym typeface="Avenir Next Regular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200">
                      <a:solidFill>
                        <a:srgbClr val="FFFFFF"/>
                      </a:solidFill>
                    </a:rPr>
                    <a:t>HTML</a:t>
                  </a:r>
                </a:p>
              </p:txBody>
            </p:sp>
            <p:sp>
              <p:nvSpPr>
                <p:cNvPr id="19" name="Shape 261"/>
                <p:cNvSpPr/>
                <p:nvPr/>
              </p:nvSpPr>
              <p:spPr>
                <a:xfrm>
                  <a:off x="870166" y="0"/>
                  <a:ext cx="808659" cy="367572"/>
                </a:xfrm>
                <a:prstGeom prst="roundRect">
                  <a:avLst>
                    <a:gd name="adj" fmla="val 20000"/>
                  </a:avLst>
                </a:prstGeom>
                <a:solidFill>
                  <a:srgbClr val="A7A7A7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ctr" defTabSz="584200">
                    <a:defRPr sz="1100">
                      <a:solidFill>
                        <a:srgbClr val="FFFFFF"/>
                      </a:solidFill>
                      <a:uFillTx/>
                      <a:latin typeface="Avenir Next Regular"/>
                      <a:ea typeface="Avenir Next Regular"/>
                      <a:cs typeface="Avenir Next Regular"/>
                      <a:sym typeface="Avenir Next Regular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100">
                      <a:solidFill>
                        <a:srgbClr val="FFFFFF"/>
                      </a:solidFill>
                    </a:rPr>
                    <a:t>JavaScript</a:t>
                  </a:r>
                </a:p>
              </p:txBody>
            </p:sp>
            <p:sp>
              <p:nvSpPr>
                <p:cNvPr id="20" name="Shape 262"/>
                <p:cNvSpPr/>
                <p:nvPr/>
              </p:nvSpPr>
              <p:spPr>
                <a:xfrm>
                  <a:off x="1719431" y="5307"/>
                  <a:ext cx="808658" cy="367573"/>
                </a:xfrm>
                <a:prstGeom prst="roundRect">
                  <a:avLst>
                    <a:gd name="adj" fmla="val 20000"/>
                  </a:avLst>
                </a:prstGeom>
                <a:solidFill>
                  <a:srgbClr val="A7A7A7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ctr" defTabSz="584200">
                    <a:defRPr sz="1200">
                      <a:solidFill>
                        <a:srgbClr val="FFFFFF"/>
                      </a:solidFill>
                      <a:uFillTx/>
                      <a:latin typeface="Avenir Next Regular"/>
                      <a:ea typeface="Avenir Next Regular"/>
                      <a:cs typeface="Avenir Next Regular"/>
                      <a:sym typeface="Avenir Next Regular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200" dirty="0">
                      <a:solidFill>
                        <a:srgbClr val="FFFFFF"/>
                      </a:solidFill>
                    </a:rPr>
                    <a:t>MVC</a:t>
                  </a:r>
                </a:p>
              </p:txBody>
            </p:sp>
            <p:sp>
              <p:nvSpPr>
                <p:cNvPr id="21" name="Shape 263"/>
                <p:cNvSpPr/>
                <p:nvPr/>
              </p:nvSpPr>
              <p:spPr>
                <a:xfrm>
                  <a:off x="1719431" y="408483"/>
                  <a:ext cx="808658" cy="367573"/>
                </a:xfrm>
                <a:prstGeom prst="roundRect">
                  <a:avLst>
                    <a:gd name="adj" fmla="val 20000"/>
                  </a:avLst>
                </a:prstGeom>
                <a:solidFill>
                  <a:srgbClr val="E8A433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algn="ctr" defTabSz="584200">
                    <a:defRPr sz="1200">
                      <a:solidFill>
                        <a:srgbClr val="FFFFFF"/>
                      </a:solidFill>
                      <a:uFillTx/>
                      <a:latin typeface="Avenir Next Regular"/>
                      <a:ea typeface="Avenir Next Regular"/>
                      <a:cs typeface="Avenir Next Regular"/>
                      <a:sym typeface="Avenir Next Regular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200">
                      <a:solidFill>
                        <a:srgbClr val="FFFFFF"/>
                      </a:solidFill>
                    </a:rPr>
                    <a:t>Service</a:t>
                  </a:r>
                </a:p>
              </p:txBody>
            </p:sp>
          </p:grpSp>
        </p:grpSp>
        <p:sp>
          <p:nvSpPr>
            <p:cNvPr id="13" name="Shape 266"/>
            <p:cNvSpPr/>
            <p:nvPr/>
          </p:nvSpPr>
          <p:spPr>
            <a:xfrm>
              <a:off x="307870" y="-332741"/>
              <a:ext cx="1876835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4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 dirty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</a:rPr>
                <a:t>Monolithic Application</a:t>
              </a:r>
            </a:p>
          </p:txBody>
        </p:sp>
      </p:grpSp>
      <p:sp>
        <p:nvSpPr>
          <p:cNvPr id="22" name="Shape 270"/>
          <p:cNvSpPr/>
          <p:nvPr/>
        </p:nvSpPr>
        <p:spPr>
          <a:xfrm>
            <a:off x="2090425" y="2745032"/>
            <a:ext cx="0" cy="299253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307" y="3451771"/>
            <a:ext cx="474025" cy="448898"/>
          </a:xfrm>
          <a:prstGeom prst="rect">
            <a:avLst/>
          </a:prstGeom>
        </p:spPr>
      </p:pic>
      <p:sp>
        <p:nvSpPr>
          <p:cNvPr id="24" name="Shape 276"/>
          <p:cNvSpPr/>
          <p:nvPr/>
        </p:nvSpPr>
        <p:spPr>
          <a:xfrm>
            <a:off x="5676311" y="1753980"/>
            <a:ext cx="2873680" cy="697822"/>
          </a:xfrm>
          <a:prstGeom prst="roundRect">
            <a:avLst>
              <a:gd name="adj" fmla="val 20000"/>
            </a:avLst>
          </a:prstGeom>
          <a:solidFill>
            <a:srgbClr val="006D6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defRPr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Enterprise Service Bus</a:t>
            </a:r>
          </a:p>
        </p:txBody>
      </p:sp>
      <p:sp>
        <p:nvSpPr>
          <p:cNvPr id="25" name="Shape 281"/>
          <p:cNvSpPr/>
          <p:nvPr/>
        </p:nvSpPr>
        <p:spPr>
          <a:xfrm>
            <a:off x="6254724" y="1323422"/>
            <a:ext cx="1" cy="43055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6" name="Shape 285"/>
          <p:cNvSpPr/>
          <p:nvPr/>
        </p:nvSpPr>
        <p:spPr>
          <a:xfrm>
            <a:off x="5758860" y="1031539"/>
            <a:ext cx="991729" cy="292855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27" name="Shape 289"/>
          <p:cNvSpPr/>
          <p:nvPr/>
        </p:nvSpPr>
        <p:spPr>
          <a:xfrm>
            <a:off x="6254724" y="2414980"/>
            <a:ext cx="1" cy="43055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8" name="Shape 281"/>
          <p:cNvSpPr/>
          <p:nvPr/>
        </p:nvSpPr>
        <p:spPr>
          <a:xfrm>
            <a:off x="6030319" y="3145078"/>
            <a:ext cx="1" cy="291247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9" name="Shape 285"/>
          <p:cNvSpPr/>
          <p:nvPr/>
        </p:nvSpPr>
        <p:spPr>
          <a:xfrm>
            <a:off x="5758860" y="2852223"/>
            <a:ext cx="991729" cy="292855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30" name="Shape 281"/>
          <p:cNvSpPr/>
          <p:nvPr/>
        </p:nvSpPr>
        <p:spPr>
          <a:xfrm>
            <a:off x="7503334" y="1323422"/>
            <a:ext cx="1" cy="43055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1" name="Shape 285"/>
          <p:cNvSpPr/>
          <p:nvPr/>
        </p:nvSpPr>
        <p:spPr>
          <a:xfrm>
            <a:off x="7007469" y="1031539"/>
            <a:ext cx="991729" cy="292855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>
                <a:solidFill>
                  <a:srgbClr val="FFFFFF"/>
                </a:solidFill>
              </a:rPr>
              <a:t>Service</a:t>
            </a:r>
          </a:p>
        </p:txBody>
      </p:sp>
      <p:sp>
        <p:nvSpPr>
          <p:cNvPr id="32" name="Shape 289"/>
          <p:cNvSpPr/>
          <p:nvPr/>
        </p:nvSpPr>
        <p:spPr>
          <a:xfrm>
            <a:off x="7540858" y="2443530"/>
            <a:ext cx="1" cy="43055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3" name="Shape 285"/>
          <p:cNvSpPr/>
          <p:nvPr/>
        </p:nvSpPr>
        <p:spPr>
          <a:xfrm>
            <a:off x="7044994" y="2880773"/>
            <a:ext cx="991729" cy="292855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 dirty="0">
                <a:solidFill>
                  <a:srgbClr val="FFFFFF"/>
                </a:solidFill>
              </a:rPr>
              <a:t>Service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256" y="3044285"/>
            <a:ext cx="474025" cy="44889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267332" y="4171197"/>
            <a:ext cx="14819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Centralized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285859" y="4171197"/>
            <a:ext cx="19667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Tightly Coupled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254042" y="1982348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Shape 281"/>
          <p:cNvSpPr/>
          <p:nvPr/>
        </p:nvSpPr>
        <p:spPr>
          <a:xfrm flipH="1">
            <a:off x="6225889" y="3173628"/>
            <a:ext cx="1079778" cy="278143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797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Architecture</a:t>
            </a:r>
            <a:endParaRPr lang="en-US" u="sng" dirty="0"/>
          </a:p>
        </p:txBody>
      </p:sp>
      <p:pic>
        <p:nvPicPr>
          <p:cNvPr id="3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 flipH="1">
            <a:off x="6230711" y="4111616"/>
            <a:ext cx="489084" cy="412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 flipH="1">
            <a:off x="6615149" y="3893586"/>
            <a:ext cx="489085" cy="412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10800000" flipH="1">
            <a:off x="6989741" y="4110368"/>
            <a:ext cx="489084" cy="412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8449" y="1948827"/>
            <a:ext cx="407887" cy="509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60028" y="739748"/>
            <a:ext cx="488752" cy="412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00700" y="1888195"/>
            <a:ext cx="485615" cy="409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pasted-image.pdf"/>
          <p:cNvPicPr/>
          <p:nvPr/>
        </p:nvPicPr>
        <p:blipFill>
          <a:blip r:embed="rId6">
            <a:lum bright="70000" contrast="-70000"/>
            <a:extLst/>
          </a:blip>
          <a:stretch>
            <a:fillRect/>
          </a:stretch>
        </p:blipFill>
        <p:spPr>
          <a:xfrm>
            <a:off x="936786" y="2982864"/>
            <a:ext cx="261272" cy="437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pasted-image.pdf"/>
          <p:cNvPicPr/>
          <p:nvPr/>
        </p:nvPicPr>
        <p:blipFill>
          <a:blip r:embed="rId7">
            <a:lum bright="70000" contrast="-70000"/>
            <a:extLst/>
          </a:blip>
          <a:stretch>
            <a:fillRect/>
          </a:stretch>
        </p:blipFill>
        <p:spPr>
          <a:xfrm>
            <a:off x="759880" y="2067468"/>
            <a:ext cx="589683" cy="446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asted-image.pdf"/>
          <p:cNvPicPr/>
          <p:nvPr/>
        </p:nvPicPr>
        <p:blipFill>
          <a:blip r:embed="rId8">
            <a:lum bright="70000" contrast="-70000"/>
            <a:extLst/>
          </a:blip>
          <a:stretch>
            <a:fillRect/>
          </a:stretch>
        </p:blipFill>
        <p:spPr>
          <a:xfrm>
            <a:off x="867039" y="1141109"/>
            <a:ext cx="400766" cy="487085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295"/>
          <p:cNvSpPr/>
          <p:nvPr/>
        </p:nvSpPr>
        <p:spPr>
          <a:xfrm>
            <a:off x="4024500" y="3383278"/>
            <a:ext cx="965201" cy="824854"/>
          </a:xfrm>
          <a:prstGeom prst="roundRect">
            <a:avLst>
              <a:gd name="adj" fmla="val 7731"/>
            </a:avLst>
          </a:prstGeom>
          <a:solidFill>
            <a:srgbClr val="E59A2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400">
                <a:solidFill>
                  <a:srgbClr val="FFFFFF"/>
                </a:solidFill>
                <a:uFillTx/>
                <a:latin typeface="FontAwesome"/>
                <a:ea typeface="FontAwesome"/>
                <a:cs typeface="FontAwesome"/>
                <a:sym typeface="FontAwesome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9" name="Shape 296"/>
          <p:cNvSpPr/>
          <p:nvPr/>
        </p:nvSpPr>
        <p:spPr>
          <a:xfrm rot="16200000" flipH="1">
            <a:off x="910538" y="2387753"/>
            <a:ext cx="3795154" cy="388405"/>
          </a:xfrm>
          <a:prstGeom prst="roundRect">
            <a:avLst>
              <a:gd name="adj" fmla="val 13079"/>
            </a:avLst>
          </a:prstGeom>
          <a:solidFill>
            <a:srgbClr val="E59A2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0" name="Shape 297"/>
          <p:cNvSpPr/>
          <p:nvPr/>
        </p:nvSpPr>
        <p:spPr>
          <a:xfrm>
            <a:off x="3070115" y="2298595"/>
            <a:ext cx="833467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1" name="Shape 298"/>
          <p:cNvSpPr/>
          <p:nvPr/>
        </p:nvSpPr>
        <p:spPr>
          <a:xfrm>
            <a:off x="3070115" y="3799427"/>
            <a:ext cx="833467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2" name="Shape 299"/>
          <p:cNvSpPr/>
          <p:nvPr/>
        </p:nvSpPr>
        <p:spPr>
          <a:xfrm flipV="1">
            <a:off x="5040626" y="2986603"/>
            <a:ext cx="1137802" cy="73363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3" name="Shape 300"/>
          <p:cNvSpPr/>
          <p:nvPr/>
        </p:nvSpPr>
        <p:spPr>
          <a:xfrm>
            <a:off x="1362262" y="1397272"/>
            <a:ext cx="1214706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4" name="Shape 301"/>
          <p:cNvSpPr/>
          <p:nvPr/>
        </p:nvSpPr>
        <p:spPr>
          <a:xfrm>
            <a:off x="1362262" y="2297932"/>
            <a:ext cx="1214706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5" name="Shape 302"/>
          <p:cNvSpPr/>
          <p:nvPr/>
        </p:nvSpPr>
        <p:spPr>
          <a:xfrm>
            <a:off x="1362262" y="3221010"/>
            <a:ext cx="1214706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6" name="Shape 303"/>
          <p:cNvSpPr/>
          <p:nvPr/>
        </p:nvSpPr>
        <p:spPr>
          <a:xfrm>
            <a:off x="1360275" y="4063979"/>
            <a:ext cx="1214705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7" name="Shape 304"/>
          <p:cNvSpPr/>
          <p:nvPr/>
        </p:nvSpPr>
        <p:spPr>
          <a:xfrm>
            <a:off x="3070115" y="995922"/>
            <a:ext cx="833467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8" name="Shape 305"/>
          <p:cNvSpPr/>
          <p:nvPr/>
        </p:nvSpPr>
        <p:spPr>
          <a:xfrm>
            <a:off x="5040626" y="3741520"/>
            <a:ext cx="1137802" cy="73363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9" name="Shape 306"/>
          <p:cNvSpPr/>
          <p:nvPr/>
        </p:nvSpPr>
        <p:spPr>
          <a:xfrm rot="5400000">
            <a:off x="6812060" y="3492064"/>
            <a:ext cx="282129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200">
                <a:solidFill>
                  <a:srgbClr val="0A6258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</a:rPr>
              <a:t>…</a:t>
            </a:r>
          </a:p>
        </p:txBody>
      </p:sp>
      <p:grpSp>
        <p:nvGrpSpPr>
          <p:cNvPr id="60" name="Group 315"/>
          <p:cNvGrpSpPr/>
          <p:nvPr/>
        </p:nvGrpSpPr>
        <p:grpSpPr>
          <a:xfrm>
            <a:off x="576553" y="3879201"/>
            <a:ext cx="710665" cy="355279"/>
            <a:chOff x="0" y="0"/>
            <a:chExt cx="710663" cy="355277"/>
          </a:xfrm>
        </p:grpSpPr>
        <p:sp>
          <p:nvSpPr>
            <p:cNvPr id="61" name="Shape 307"/>
            <p:cNvSpPr/>
            <p:nvPr/>
          </p:nvSpPr>
          <p:spPr>
            <a:xfrm>
              <a:off x="0" y="0"/>
              <a:ext cx="710664" cy="355278"/>
            </a:xfrm>
            <a:prstGeom prst="roundRect">
              <a:avLst>
                <a:gd name="adj" fmla="val 6249"/>
              </a:avLst>
            </a:prstGeom>
            <a:solidFill>
              <a:srgbClr val="FFFFFF"/>
            </a:solidFill>
            <a:ln w="25400" cap="flat">
              <a:solidFill>
                <a:srgbClr val="33928A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>
                <a:solidFill>
                  <a:schemeClr val="tx1"/>
                </a:solidFill>
              </a:endParaRPr>
            </a:p>
          </p:txBody>
        </p:sp>
        <p:grpSp>
          <p:nvGrpSpPr>
            <p:cNvPr id="62" name="Group 314"/>
            <p:cNvGrpSpPr/>
            <p:nvPr/>
          </p:nvGrpSpPr>
          <p:grpSpPr>
            <a:xfrm>
              <a:off x="14322" y="16652"/>
              <a:ext cx="682020" cy="321974"/>
              <a:chOff x="0" y="0"/>
              <a:chExt cx="682019" cy="321973"/>
            </a:xfrm>
          </p:grpSpPr>
          <p:sp>
            <p:nvSpPr>
              <p:cNvPr id="63" name="Shape 308"/>
              <p:cNvSpPr/>
              <p:nvPr/>
            </p:nvSpPr>
            <p:spPr>
              <a:xfrm>
                <a:off x="0" y="222811"/>
                <a:ext cx="679970" cy="99163"/>
              </a:xfrm>
              <a:prstGeom prst="roundRect">
                <a:avLst>
                  <a:gd name="adj" fmla="val 20000"/>
                </a:avLst>
              </a:prstGeom>
              <a:solidFill>
                <a:srgbClr val="006D6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584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Shape 309"/>
              <p:cNvSpPr/>
              <p:nvPr/>
            </p:nvSpPr>
            <p:spPr>
              <a:xfrm>
                <a:off x="911" y="110199"/>
                <a:ext cx="448877" cy="99163"/>
              </a:xfrm>
              <a:prstGeom prst="roundRect">
                <a:avLst>
                  <a:gd name="adj" fmla="val 20000"/>
                </a:avLst>
              </a:prstGeom>
              <a:solidFill>
                <a:srgbClr val="E8A4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584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Shape 310"/>
              <p:cNvSpPr/>
              <p:nvPr/>
            </p:nvSpPr>
            <p:spPr>
              <a:xfrm>
                <a:off x="5639" y="0"/>
                <a:ext cx="218157" cy="99163"/>
              </a:xfrm>
              <a:prstGeom prst="roundRect">
                <a:avLst>
                  <a:gd name="adj" fmla="val 20000"/>
                </a:avLst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584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Shape 311"/>
              <p:cNvSpPr/>
              <p:nvPr/>
            </p:nvSpPr>
            <p:spPr>
              <a:xfrm>
                <a:off x="234750" y="0"/>
                <a:ext cx="218158" cy="99163"/>
              </a:xfrm>
              <a:prstGeom prst="roundRect">
                <a:avLst>
                  <a:gd name="adj" fmla="val 20000"/>
                </a:avLst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584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Shape 312"/>
              <p:cNvSpPr/>
              <p:nvPr/>
            </p:nvSpPr>
            <p:spPr>
              <a:xfrm>
                <a:off x="463862" y="1431"/>
                <a:ext cx="218158" cy="99164"/>
              </a:xfrm>
              <a:prstGeom prst="roundRect">
                <a:avLst>
                  <a:gd name="adj" fmla="val 20000"/>
                </a:avLst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584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Shape 313"/>
              <p:cNvSpPr/>
              <p:nvPr/>
            </p:nvSpPr>
            <p:spPr>
              <a:xfrm>
                <a:off x="463862" y="110199"/>
                <a:ext cx="218158" cy="99163"/>
              </a:xfrm>
              <a:prstGeom prst="roundRect">
                <a:avLst>
                  <a:gd name="adj" fmla="val 20000"/>
                </a:avLst>
              </a:prstGeom>
              <a:solidFill>
                <a:srgbClr val="E8A4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 algn="ctr" defTabSz="584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9" name="Shape 316"/>
          <p:cNvSpPr/>
          <p:nvPr/>
        </p:nvSpPr>
        <p:spPr>
          <a:xfrm>
            <a:off x="4963722" y="995922"/>
            <a:ext cx="713741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70" name="Shape 317"/>
          <p:cNvSpPr/>
          <p:nvPr/>
        </p:nvSpPr>
        <p:spPr>
          <a:xfrm>
            <a:off x="5008582" y="2264131"/>
            <a:ext cx="713741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71" name="Shape 318"/>
          <p:cNvSpPr/>
          <p:nvPr/>
        </p:nvSpPr>
        <p:spPr>
          <a:xfrm>
            <a:off x="7523483" y="3127960"/>
            <a:ext cx="365398" cy="36539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72" name="Shape 319"/>
          <p:cNvSpPr/>
          <p:nvPr/>
        </p:nvSpPr>
        <p:spPr>
          <a:xfrm flipV="1">
            <a:off x="7523483" y="3905674"/>
            <a:ext cx="365398" cy="365398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73" name="Shape 320"/>
          <p:cNvSpPr/>
          <p:nvPr/>
        </p:nvSpPr>
        <p:spPr>
          <a:xfrm>
            <a:off x="1698673" y="1424579"/>
            <a:ext cx="468077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74" name="Shape 321"/>
          <p:cNvSpPr/>
          <p:nvPr/>
        </p:nvSpPr>
        <p:spPr>
          <a:xfrm>
            <a:off x="1701369" y="2297932"/>
            <a:ext cx="468077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75" name="Shape 322"/>
          <p:cNvSpPr/>
          <p:nvPr/>
        </p:nvSpPr>
        <p:spPr>
          <a:xfrm>
            <a:off x="1678716" y="3212448"/>
            <a:ext cx="468077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76" name="Shape 323"/>
          <p:cNvSpPr/>
          <p:nvPr/>
        </p:nvSpPr>
        <p:spPr>
          <a:xfrm>
            <a:off x="1678716" y="4055069"/>
            <a:ext cx="468077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77" name="Shape 324"/>
          <p:cNvSpPr/>
          <p:nvPr/>
        </p:nvSpPr>
        <p:spPr>
          <a:xfrm>
            <a:off x="3215906" y="1056882"/>
            <a:ext cx="468077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78" name="Shape 325"/>
          <p:cNvSpPr/>
          <p:nvPr/>
        </p:nvSpPr>
        <p:spPr>
          <a:xfrm>
            <a:off x="3223980" y="2358892"/>
            <a:ext cx="468077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79" name="Shape 326"/>
          <p:cNvSpPr/>
          <p:nvPr/>
        </p:nvSpPr>
        <p:spPr>
          <a:xfrm>
            <a:off x="3189749" y="3836649"/>
            <a:ext cx="548479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</a:rPr>
              <a:t>AMQP</a:t>
            </a:r>
          </a:p>
        </p:txBody>
      </p:sp>
      <p:sp>
        <p:nvSpPr>
          <p:cNvPr id="80" name="Shape 327"/>
          <p:cNvSpPr/>
          <p:nvPr/>
        </p:nvSpPr>
        <p:spPr>
          <a:xfrm>
            <a:off x="5336867" y="3573528"/>
            <a:ext cx="548479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 dirty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</a:rPr>
              <a:t>AMQP</a:t>
            </a:r>
          </a:p>
        </p:txBody>
      </p:sp>
      <p:sp>
        <p:nvSpPr>
          <p:cNvPr id="81" name="Shape 328"/>
          <p:cNvSpPr/>
          <p:nvPr/>
        </p:nvSpPr>
        <p:spPr>
          <a:xfrm>
            <a:off x="6305806" y="814312"/>
            <a:ext cx="82064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Relational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DB</a:t>
            </a:r>
          </a:p>
        </p:txBody>
      </p:sp>
      <p:sp>
        <p:nvSpPr>
          <p:cNvPr id="82" name="Shape 329"/>
          <p:cNvSpPr/>
          <p:nvPr/>
        </p:nvSpPr>
        <p:spPr>
          <a:xfrm>
            <a:off x="6314900" y="1914045"/>
            <a:ext cx="84650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Key/Value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Store</a:t>
            </a:r>
          </a:p>
        </p:txBody>
      </p:sp>
      <p:sp>
        <p:nvSpPr>
          <p:cNvPr id="83" name="Shape 330"/>
          <p:cNvSpPr/>
          <p:nvPr/>
        </p:nvSpPr>
        <p:spPr>
          <a:xfrm>
            <a:off x="7891551" y="4001934"/>
            <a:ext cx="496931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400" dirty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Graph</a:t>
            </a:r>
          </a:p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 sz="1400" dirty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DB</a:t>
            </a:r>
          </a:p>
        </p:txBody>
      </p:sp>
      <p:pic>
        <p:nvPicPr>
          <p:cNvPr id="84" name="pasted-image.pd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191499" y="104381"/>
            <a:ext cx="723901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72104" y="2104287"/>
            <a:ext cx="485614" cy="409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81554" y="2535804"/>
            <a:ext cx="485614" cy="409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30805" y="964538"/>
            <a:ext cx="488752" cy="412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pasted-image.pdf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778449" y="806895"/>
            <a:ext cx="415646" cy="519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6794" y="2783948"/>
            <a:ext cx="489085" cy="412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1233" y="3001978"/>
            <a:ext cx="489084" cy="412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5824" y="2785196"/>
            <a:ext cx="489084" cy="412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pasted-image.pdf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316600" y="3636955"/>
            <a:ext cx="3810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pasted-image.pd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 rot="16200000">
            <a:off x="2687609" y="2510283"/>
            <a:ext cx="228601" cy="20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pasted-image.pdf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939135" y="3475948"/>
            <a:ext cx="407887" cy="5098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51198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familiar </a:t>
            </a:r>
            <a:r>
              <a:rPr lang="en-US" dirty="0" err="1"/>
              <a:t>Microservice</a:t>
            </a:r>
            <a:r>
              <a:rPr lang="en-US" dirty="0"/>
              <a:t> example</a:t>
            </a:r>
            <a:endParaRPr lang="en-US" u="sng" dirty="0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32" y="869316"/>
            <a:ext cx="5253789" cy="36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00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 l="22338" t="8096" r="31650" b="14945"/>
          <a:stretch/>
        </p:blipFill>
        <p:spPr>
          <a:xfrm>
            <a:off x="4558748" y="0"/>
            <a:ext cx="45852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" name="Shape 214"/>
          <p:cNvSpPr txBox="1">
            <a:spLocks noGrp="1"/>
          </p:cNvSpPr>
          <p:nvPr>
            <p:ph type="body" idx="4294967295"/>
          </p:nvPr>
        </p:nvSpPr>
        <p:spPr>
          <a:xfrm>
            <a:off x="104863" y="748408"/>
            <a:ext cx="4453885" cy="4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AE9E"/>
              </a:buClr>
              <a:buSzPts val="2400"/>
              <a:buChar char="■"/>
            </a:pPr>
            <a:r>
              <a:rPr lang="en" sz="2400" dirty="0"/>
              <a:t>What are Cloud-Native Applications?</a:t>
            </a:r>
            <a:endParaRPr sz="2400" dirty="0"/>
          </a:p>
          <a:p>
            <a:pPr marL="457200" lvl="0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AE9E"/>
              </a:buClr>
              <a:buSzPts val="2400"/>
              <a:buChar char="■"/>
            </a:pPr>
            <a:r>
              <a:rPr lang="en" sz="2400" dirty="0"/>
              <a:t>Why Cloud-Native Applications Matter?</a:t>
            </a:r>
            <a:endParaRPr sz="2400" dirty="0"/>
          </a:p>
          <a:p>
            <a:pPr marL="457200" lvl="0" indent="-381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AE9E"/>
              </a:buClr>
              <a:buSzPts val="2400"/>
              <a:buChar char="■"/>
            </a:pPr>
            <a:r>
              <a:rPr lang="en" sz="2400" dirty="0"/>
              <a:t>Characteristics of a Cloud-Native Organization</a:t>
            </a:r>
            <a:endParaRPr sz="2400" dirty="0"/>
          </a:p>
          <a:p>
            <a:pPr marL="457200" lvl="0" indent="-3810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AE9E"/>
              </a:buClr>
              <a:buSzPts val="2400"/>
              <a:buChar char="■"/>
            </a:pPr>
            <a:r>
              <a:rPr lang="en" sz="2400" dirty="0"/>
              <a:t>Cloud-Native Architecture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are hard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400" y="958363"/>
            <a:ext cx="2934311" cy="285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378" y="3952631"/>
            <a:ext cx="1133232" cy="566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766" y="4061067"/>
            <a:ext cx="1504463" cy="376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863" y="947615"/>
            <a:ext cx="2921977" cy="286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35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distributed systems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Configuration Management</a:t>
            </a:r>
          </a:p>
          <a:p>
            <a:r>
              <a:rPr lang="en-US" sz="2800" dirty="0"/>
              <a:t>Service Registration &amp; Discovery</a:t>
            </a:r>
          </a:p>
          <a:p>
            <a:r>
              <a:rPr lang="en-US" sz="2800" dirty="0"/>
              <a:t>Routing &amp; Load Balancing</a:t>
            </a:r>
          </a:p>
          <a:p>
            <a:r>
              <a:rPr lang="en-US" sz="2800" dirty="0"/>
              <a:t>Fault Tolerance (Circuit Breakers) </a:t>
            </a:r>
          </a:p>
          <a:p>
            <a:r>
              <a:rPr lang="en-US" sz="2800" dirty="0"/>
              <a:t>Monitoring</a:t>
            </a:r>
          </a:p>
          <a:p>
            <a:r>
              <a:rPr lang="en-US" sz="2800" dirty="0"/>
              <a:t>Concurrent API Aggregation &amp; Transformation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69814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HOW?</a:t>
            </a:r>
            <a:endParaRPr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6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takes a Cloud Native Application Framework</a:t>
            </a:r>
            <a:endParaRPr lang="en-US" u="sng" dirty="0"/>
          </a:p>
        </p:txBody>
      </p:sp>
      <p:sp>
        <p:nvSpPr>
          <p:cNvPr id="8" name="Shape 790"/>
          <p:cNvSpPr/>
          <p:nvPr/>
        </p:nvSpPr>
        <p:spPr>
          <a:xfrm>
            <a:off x="485004" y="1045774"/>
            <a:ext cx="2416298" cy="2868869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 w="9525"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ct val="25000"/>
              <a:buFont typeface="Arial"/>
              <a:buNone/>
            </a:pPr>
            <a:endParaRPr lang="en-US" sz="3600" b="0" i="0" u="none" strike="noStrike" cap="none" baseline="0" dirty="0" smtClean="0">
              <a:solidFill>
                <a:schemeClr val="tx1"/>
              </a:solidFill>
              <a:sym typeface="Arial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 smtClean="0">
                <a:solidFill>
                  <a:schemeClr val="tx1"/>
                </a:solidFill>
                <a:sym typeface="Arial"/>
                <a:rtl val="0"/>
              </a:rPr>
              <a:t>Spring</a:t>
            </a:r>
            <a:endParaRPr lang="en-US" sz="2400" dirty="0" smtClean="0">
              <a:solidFill>
                <a:schemeClr val="tx1"/>
              </a:solidFill>
            </a:endParaRPr>
          </a:p>
          <a:p>
            <a:endParaRPr lang="en-US" sz="2000" b="1" dirty="0" smtClean="0">
              <a:solidFill>
                <a:schemeClr val="tx1"/>
              </a:solidFill>
            </a:endParaRPr>
          </a:p>
          <a:p>
            <a:endParaRPr lang="en-US" sz="1000" b="1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#</a:t>
            </a:r>
            <a:r>
              <a:rPr lang="en-US" sz="1800" dirty="0">
                <a:solidFill>
                  <a:schemeClr val="tx1"/>
                </a:solidFill>
              </a:rPr>
              <a:t>1 Enterprise Java App </a:t>
            </a:r>
            <a:r>
              <a:rPr lang="en-US" sz="1800" dirty="0" smtClean="0">
                <a:solidFill>
                  <a:schemeClr val="tx1"/>
                </a:solidFill>
              </a:rPr>
              <a:t>Framework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Netflix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Open Source</a:t>
            </a:r>
            <a:endParaRPr lang="en-US" sz="1800" dirty="0">
              <a:solidFill>
                <a:schemeClr val="tx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ct val="25000"/>
              <a:buFont typeface="Arial"/>
              <a:buNone/>
            </a:pPr>
            <a:endParaRPr lang="en-US" sz="4400" b="0" i="0" u="none" strike="noStrike" cap="none" baseline="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" name="Shape 790"/>
          <p:cNvSpPr/>
          <p:nvPr/>
        </p:nvSpPr>
        <p:spPr>
          <a:xfrm>
            <a:off x="3059192" y="1045774"/>
            <a:ext cx="2470532" cy="2883534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 w="9525"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ct val="25000"/>
              <a:buFont typeface="Arial"/>
              <a:buNone/>
            </a:pPr>
            <a:endParaRPr lang="en-US" sz="3600" b="0" i="0" u="none" strike="noStrike" cap="none" baseline="0" dirty="0" smtClean="0">
              <a:solidFill>
                <a:schemeClr val="tx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dirty="0" smtClean="0">
                <a:solidFill>
                  <a:schemeClr val="tx1"/>
                </a:solidFill>
                <a:sym typeface="Arial"/>
                <a:rtl val="0"/>
              </a:rPr>
              <a:t>Spring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0" i="0" u="none" strike="noStrike" cap="none" dirty="0" smtClean="0">
                <a:solidFill>
                  <a:schemeClr val="tx1"/>
                </a:solidFill>
                <a:sym typeface="Arial"/>
                <a:rtl val="0"/>
              </a:rPr>
              <a:t>Boot</a:t>
            </a:r>
            <a:endParaRPr lang="en-US" sz="2400" b="1" dirty="0">
              <a:solidFill>
                <a:schemeClr val="tx1"/>
              </a:solidFill>
            </a:endParaRPr>
          </a:p>
          <a:p>
            <a:endParaRPr lang="en-US" sz="2000" b="1" dirty="0" smtClean="0">
              <a:solidFill>
                <a:schemeClr val="tx1"/>
              </a:solidFill>
            </a:endParaRPr>
          </a:p>
          <a:p>
            <a:endParaRPr lang="en-US" sz="1000" b="1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Quick Start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Little to no </a:t>
            </a:r>
            <a:r>
              <a:rPr lang="en-US" sz="1800" dirty="0" err="1" smtClean="0">
                <a:solidFill>
                  <a:schemeClr val="tx1"/>
                </a:solidFill>
              </a:rPr>
              <a:t>config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Opinionated View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ct val="25000"/>
              <a:buFont typeface="Arial"/>
              <a:buNone/>
            </a:pPr>
            <a:endParaRPr lang="en-US" sz="4400" b="0" i="0" u="none" strike="noStrike" cap="none" baseline="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0" name="Shape 790"/>
          <p:cNvSpPr/>
          <p:nvPr/>
        </p:nvSpPr>
        <p:spPr>
          <a:xfrm>
            <a:off x="5732432" y="1045773"/>
            <a:ext cx="2452355" cy="2883535"/>
          </a:xfrm>
          <a:prstGeom prst="roundRect">
            <a:avLst>
              <a:gd name="adj" fmla="val 16667"/>
            </a:avLst>
          </a:prstGeom>
          <a:solidFill>
            <a:schemeClr val="accent2">
              <a:lumMod val="75000"/>
            </a:schemeClr>
          </a:solidFill>
          <a:ln w="9525"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5D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 smtClean="0">
                <a:solidFill>
                  <a:schemeClr val="tx1"/>
                </a:solidFill>
                <a:sym typeface="Arial"/>
                <a:rtl val="0"/>
              </a:rPr>
              <a:t>Spring</a:t>
            </a:r>
            <a:r>
              <a:rPr lang="en-US" sz="2400" smtClean="0">
                <a:solidFill>
                  <a:schemeClr val="tx1"/>
                </a:solidFill>
              </a:rPr>
              <a:t> </a:t>
            </a:r>
            <a:r>
              <a:rPr lang="en-US" sz="2400" b="0" i="0" u="none" strike="noStrike" cap="none" dirty="0" smtClean="0">
                <a:solidFill>
                  <a:schemeClr val="tx1"/>
                </a:solidFill>
                <a:sym typeface="Arial"/>
                <a:rtl val="0"/>
              </a:rPr>
              <a:t>Cloud</a:t>
            </a:r>
            <a:endParaRPr lang="en-US" sz="2400" b="1" dirty="0" smtClean="0">
              <a:solidFill>
                <a:schemeClr val="tx1"/>
              </a:solidFill>
            </a:endParaRPr>
          </a:p>
          <a:p>
            <a:pPr lvl="0" defTabSz="777240">
              <a:spcBef>
                <a:spcPts val="400"/>
              </a:spcBef>
              <a:buClr>
                <a:srgbClr val="33928A"/>
              </a:buClr>
              <a:buSzPct val="100000"/>
              <a:defRPr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+mn-lt"/>
                <a:ea typeface="Avenir Next"/>
                <a:cs typeface="Avenir Next"/>
                <a:sym typeface="Avenir Next"/>
              </a:rPr>
              <a:t>Distributed Config</a:t>
            </a:r>
            <a:endParaRPr lang="en-US" sz="1600" dirty="0">
              <a:solidFill>
                <a:schemeClr val="tx1"/>
              </a:solidFill>
              <a:uFill>
                <a:solidFill>
                  <a:srgbClr val="4D4D4D"/>
                </a:solidFill>
              </a:uFill>
              <a:latin typeface="+mn-lt"/>
              <a:ea typeface="Avenir Next"/>
              <a:cs typeface="Avenir Next"/>
              <a:sym typeface="Avenir Next"/>
            </a:endParaRPr>
          </a:p>
          <a:p>
            <a:pPr lvl="0" defTabSz="777240">
              <a:spcBef>
                <a:spcPts val="400"/>
              </a:spcBef>
              <a:buClr>
                <a:srgbClr val="33928A"/>
              </a:buClr>
              <a:buSzPct val="100000"/>
              <a:defRPr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+mn-lt"/>
                <a:ea typeface="Avenir Next"/>
                <a:cs typeface="Avenir Next"/>
                <a:sym typeface="Avenir Next"/>
              </a:rPr>
              <a:t>Service </a:t>
            </a:r>
            <a:r>
              <a:rPr lang="en-US" sz="1600" dirty="0" smtClean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+mn-lt"/>
                <a:ea typeface="Avenir Next"/>
                <a:cs typeface="Avenir Next"/>
                <a:sym typeface="Avenir Next"/>
              </a:rPr>
              <a:t>Registration and Discovery</a:t>
            </a:r>
          </a:p>
          <a:p>
            <a:pPr defTabSz="777240">
              <a:spcBef>
                <a:spcPts val="400"/>
              </a:spcBef>
              <a:buClr>
                <a:srgbClr val="33928A"/>
              </a:buClr>
              <a:buSzPct val="100000"/>
              <a:defRPr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ea typeface="Avenir Next"/>
                <a:cs typeface="Avenir Next"/>
                <a:sym typeface="Avenir Next"/>
              </a:rPr>
              <a:t>Fault </a:t>
            </a:r>
            <a:r>
              <a:rPr lang="en-US" sz="1600" dirty="0" smtClean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ea typeface="Avenir Next"/>
                <a:cs typeface="Avenir Next"/>
                <a:sym typeface="Avenir Next"/>
              </a:rPr>
              <a:t>Tolerance</a:t>
            </a:r>
            <a:endParaRPr lang="en-US" sz="1600" dirty="0">
              <a:solidFill>
                <a:schemeClr val="tx1"/>
              </a:solidFill>
              <a:uFill>
                <a:solidFill>
                  <a:srgbClr val="4D4D4D"/>
                </a:solidFill>
              </a:uFill>
              <a:latin typeface="+mn-lt"/>
              <a:ea typeface="Avenir Next"/>
              <a:cs typeface="Avenir Next"/>
              <a:sym typeface="Avenir Next"/>
            </a:endParaRPr>
          </a:p>
          <a:p>
            <a:pPr lvl="0" defTabSz="777240">
              <a:spcBef>
                <a:spcPts val="400"/>
              </a:spcBef>
              <a:buClr>
                <a:srgbClr val="33928A"/>
              </a:buClr>
              <a:buSzPct val="100000"/>
              <a:defRPr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+mn-lt"/>
                <a:ea typeface="Avenir Next"/>
                <a:cs typeface="Avenir Next"/>
                <a:sym typeface="Avenir Next"/>
              </a:rPr>
              <a:t>Routing/Load Balancing</a:t>
            </a:r>
          </a:p>
          <a:p>
            <a:pPr lvl="0" defTabSz="777240">
              <a:spcBef>
                <a:spcPts val="400"/>
              </a:spcBef>
              <a:buClr>
                <a:srgbClr val="33928A"/>
              </a:buClr>
              <a:buSzPct val="100000"/>
              <a:defRPr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+mn-lt"/>
                <a:ea typeface="Avenir Next"/>
                <a:cs typeface="Avenir Next"/>
                <a:sym typeface="Avenir Next"/>
              </a:rPr>
              <a:t>Service </a:t>
            </a:r>
            <a:r>
              <a:rPr lang="en-US" sz="1600" dirty="0" smtClean="0">
                <a:solidFill>
                  <a:schemeClr val="tx1"/>
                </a:solidFill>
                <a:uFill>
                  <a:solidFill>
                    <a:srgbClr val="4D4D4D"/>
                  </a:solidFill>
                </a:uFill>
                <a:latin typeface="+mn-lt"/>
                <a:ea typeface="Avenir Next"/>
                <a:cs typeface="Avenir Next"/>
                <a:sym typeface="Avenir Next"/>
              </a:rPr>
              <a:t>Integration</a:t>
            </a:r>
            <a:endParaRPr lang="en-US" sz="1600" dirty="0">
              <a:solidFill>
                <a:schemeClr val="tx1"/>
              </a:solidFill>
              <a:uFill>
                <a:solidFill>
                  <a:srgbClr val="4D4D4D"/>
                </a:solidFill>
              </a:uFill>
              <a:latin typeface="+mn-lt"/>
              <a:ea typeface="Avenir Next"/>
              <a:cs typeface="Avenir Next"/>
              <a:sym typeface="Avenir Next"/>
            </a:endParaRPr>
          </a:p>
          <a:p>
            <a:pPr lvl="0" defTabSz="777240">
              <a:spcBef>
                <a:spcPts val="400"/>
              </a:spcBef>
              <a:buClr>
                <a:srgbClr val="33928A"/>
              </a:buClr>
              <a:buSzPct val="100000"/>
              <a:defRPr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chemeClr val="tx1"/>
              </a:solidFill>
              <a:uFill>
                <a:solidFill>
                  <a:srgbClr val="4D4D4D"/>
                </a:solidFill>
              </a:uFill>
              <a:latin typeface="+mn-lt"/>
              <a:ea typeface="Avenir Next"/>
              <a:cs typeface="Avenir Next"/>
              <a:sym typeface="Avenir Nex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9484" y="4066989"/>
            <a:ext cx="84699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Pivotal is the main custodian of Spring and we hire the main committers for Spring Boot and Spring Cloud. We can bring these resources to bear to help significantly accelerate a customer’s journey to becoming a Cloud Native enterprise  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107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Spring Cloud</a:t>
            </a:r>
            <a:br>
              <a:rPr lang="en-US" dirty="0"/>
            </a:br>
            <a:r>
              <a:rPr lang="en-US" dirty="0"/>
              <a:t>Application coordination patterns</a:t>
            </a:r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192475" y="1042736"/>
            <a:ext cx="5618700" cy="3627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dirty="0" smtClean="0"/>
              <a:t>Runtimes </a:t>
            </a:r>
            <a:r>
              <a:rPr lang="en-US" dirty="0"/>
              <a:t>and their client libraries for: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Configuration Management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Service Discovery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Routing &amp; Load Balancing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Circuit Breakers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Reverse Proxies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….and much more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Security (encrypt, SSO, roles)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Connectors for CF, </a:t>
            </a:r>
            <a:r>
              <a:rPr lang="en-US" dirty="0" err="1"/>
              <a:t>Heroku</a:t>
            </a:r>
            <a:r>
              <a:rPr lang="en-US" dirty="0"/>
              <a:t>, AWS</a:t>
            </a: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-1548" r="38171" b="8461"/>
          <a:stretch/>
        </p:blipFill>
        <p:spPr>
          <a:xfrm>
            <a:off x="5429382" y="445024"/>
            <a:ext cx="2933289" cy="20149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41013"/>
          <a:stretch/>
        </p:blipFill>
        <p:spPr>
          <a:xfrm>
            <a:off x="6086864" y="1523297"/>
            <a:ext cx="2922467" cy="2090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40611"/>
          <a:stretch/>
        </p:blipFill>
        <p:spPr>
          <a:xfrm>
            <a:off x="5031492" y="2654117"/>
            <a:ext cx="2933531" cy="20876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Companies want to be fast like Netflix</a:t>
            </a:r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192475" y="1042736"/>
            <a:ext cx="5618700" cy="3627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dirty="0"/>
              <a:t>Netflix needed to be faster to win / disrupt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Pioneer &amp; vocal proponent of </a:t>
            </a:r>
            <a:r>
              <a:rPr lang="en-US" dirty="0" err="1"/>
              <a:t>microservices</a:t>
            </a:r>
            <a:r>
              <a:rPr lang="en-US" dirty="0"/>
              <a:t> - the key to their speed and success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Netflix OSS supplies parts, but it’s not a solution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Difficult for enterprises to build it themselves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Pivotal offers the closest thing to “Netflix in a box” today</a:t>
            </a:r>
          </a:p>
          <a:p>
            <a:pPr lvl="0">
              <a:spcBef>
                <a:spcPts val="1000"/>
              </a:spcBef>
            </a:pPr>
            <a:endParaRPr lang="en-US" dirty="0"/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718737" y="3473734"/>
            <a:ext cx="5165033" cy="677108"/>
          </a:xfrm>
          <a:prstGeom prst="rect">
            <a:avLst/>
          </a:prstGeom>
          <a:noFill/>
          <a:ln>
            <a:solidFill>
              <a:srgbClr val="00786E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“Velocity on the JVM is </a:t>
            </a:r>
            <a:r>
              <a:rPr lang="en-US" dirty="0">
                <a:solidFill>
                  <a:schemeClr val="tx1"/>
                </a:solidFill>
              </a:rPr>
              <a:t>the Killer </a:t>
            </a:r>
            <a:r>
              <a:rPr lang="en-US" dirty="0" smtClean="0">
                <a:solidFill>
                  <a:schemeClr val="tx1"/>
                </a:solidFill>
              </a:rPr>
              <a:t>App”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- Andy Glover (Netflix </a:t>
            </a:r>
            <a:r>
              <a:rPr lang="en-US" sz="1400" dirty="0" err="1" smtClean="0">
                <a:solidFill>
                  <a:schemeClr val="tx1"/>
                </a:solidFill>
              </a:rPr>
              <a:t>Eng</a:t>
            </a:r>
            <a:r>
              <a:rPr lang="en-US" sz="1400" dirty="0" smtClean="0">
                <a:solidFill>
                  <a:schemeClr val="tx1"/>
                </a:solidFill>
              </a:rPr>
              <a:t>) @ SpringOne2GX 2014 Keynote</a:t>
            </a:r>
          </a:p>
          <a:p>
            <a:r>
              <a:rPr lang="en-US" sz="1000" dirty="0">
                <a:solidFill>
                  <a:schemeClr val="tx1"/>
                </a:solidFill>
              </a:rPr>
              <a:t>https://youtu.be/xU267-YHN5c?t=1938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253" y="2949822"/>
            <a:ext cx="59503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endParaRPr lang="en-US" sz="9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Picture 2" descr="http://photos4.meetupstatic.com/photos/event/7/8/f/c/global_249990972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124" y="1316708"/>
            <a:ext cx="2157026" cy="2157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1390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hape 274"/>
          <p:cNvPicPr preferRelativeResize="0"/>
          <p:nvPr/>
        </p:nvPicPr>
        <p:blipFill rotWithShape="1">
          <a:blip r:embed="rId3">
            <a:alphaModFix/>
          </a:blip>
          <a:srcRect t="2490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/>
          <p:nvPr/>
        </p:nvSpPr>
        <p:spPr>
          <a:xfrm>
            <a:off x="0" y="200"/>
            <a:ext cx="9144000" cy="5143500"/>
          </a:xfrm>
          <a:prstGeom prst="rect">
            <a:avLst/>
          </a:prstGeom>
          <a:solidFill>
            <a:srgbClr val="00253E">
              <a:alpha val="7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25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098884" y="1575450"/>
            <a:ext cx="7162800" cy="19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130000"/>
              </a:lnSpc>
              <a:buClr>
                <a:schemeClr val="folHlink"/>
              </a:buClr>
            </a:pPr>
            <a:r>
              <a:rPr lang="en-US" sz="28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 </a:t>
            </a:r>
            <a:r>
              <a:rPr lang="en-US" sz="28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end-to-end platform that makes implementing distributed application best practices, a turn-key and first </a:t>
            </a:r>
            <a:r>
              <a:rPr lang="en-US" sz="2800" b="1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</a:t>
            </a:r>
            <a:endParaRPr lang="en-US" sz="28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77" name="Shape 27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78" name="Shape 27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Shape 286"/>
          <p:cNvGrpSpPr/>
          <p:nvPr/>
        </p:nvGrpSpPr>
        <p:grpSpPr>
          <a:xfrm>
            <a:off x="3670095" y="1427253"/>
            <a:ext cx="1803817" cy="2206840"/>
            <a:chOff x="1007275" y="1371817"/>
            <a:chExt cx="4345500" cy="2303350"/>
          </a:xfrm>
        </p:grpSpPr>
        <p:cxnSp>
          <p:nvCxnSpPr>
            <p:cNvPr id="287" name="Shape 287"/>
            <p:cNvCxnSpPr/>
            <p:nvPr/>
          </p:nvCxnSpPr>
          <p:spPr>
            <a:xfrm>
              <a:off x="1007275" y="1371817"/>
              <a:ext cx="43455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Shape 288"/>
            <p:cNvCxnSpPr/>
            <p:nvPr/>
          </p:nvCxnSpPr>
          <p:spPr>
            <a:xfrm>
              <a:off x="1007275" y="3675167"/>
              <a:ext cx="43455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Title 1"/>
          <p:cNvSpPr txBox="1">
            <a:spLocks/>
          </p:cNvSpPr>
          <p:nvPr/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b="1" dirty="0">
                <a:solidFill>
                  <a:srgbClr val="FFFFFF"/>
                </a:solidFill>
                <a:latin typeface="Proxima Nova" panose="020B0604020202020204" charset="0"/>
              </a:rPr>
              <a:t>It takes a Cloud Native Platform</a:t>
            </a:r>
          </a:p>
        </p:txBody>
      </p:sp>
    </p:spTree>
    <p:extLst>
      <p:ext uri="{BB962C8B-B14F-4D97-AF65-F5344CB8AC3E}">
        <p14:creationId xmlns:p14="http://schemas.microsoft.com/office/powerpoint/2010/main" val="333567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Essential elements of a Cloud-Native Platform</a:t>
            </a:r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192475" y="1042736"/>
            <a:ext cx="5618700" cy="3627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dirty="0"/>
              <a:t>Rapid Provisioning of infrastructure components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Rapid Application Deployment &amp; Management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Scales Horizontally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Basic Monitoring, Logs &amp; Metrics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No-downtime platform upgrades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Dynamic load balancing and routing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Manage supporting services (data, messaging)</a:t>
            </a:r>
          </a:p>
          <a:p>
            <a:pPr lvl="0">
              <a:spcBef>
                <a:spcPts val="1000"/>
              </a:spcBef>
            </a:pPr>
            <a:r>
              <a:rPr lang="en-US" dirty="0"/>
              <a:t>Failure detection and health remediation</a:t>
            </a:r>
          </a:p>
          <a:p>
            <a:pPr lvl="0">
              <a:spcBef>
                <a:spcPts val="1000"/>
              </a:spcBef>
            </a:pPr>
            <a:endParaRPr lang="en-US" dirty="0"/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245" y="791638"/>
            <a:ext cx="2249964" cy="36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1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Pivotal Cloud Foundry</a:t>
            </a:r>
          </a:p>
        </p:txBody>
      </p:sp>
      <p:sp>
        <p:nvSpPr>
          <p:cNvPr id="3" name="Rectangle 2"/>
          <p:cNvSpPr/>
          <p:nvPr/>
        </p:nvSpPr>
        <p:spPr>
          <a:xfrm>
            <a:off x="72453" y="601322"/>
            <a:ext cx="87831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en" dirty="0">
                <a:solidFill>
                  <a:schemeClr val="tx1"/>
                </a:solidFill>
                <a:uFill>
                  <a:solidFill>
                    <a:srgbClr val="008881"/>
                  </a:solidFill>
                </a:uFill>
                <a:sym typeface="Roboto"/>
              </a:rPr>
              <a:t>A complete framework for delivering software rapidly, consistently and reliably at scale.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95808" y="1124033"/>
            <a:ext cx="8100400" cy="3478126"/>
            <a:chOff x="495808" y="1124033"/>
            <a:chExt cx="8100400" cy="3478126"/>
          </a:xfrm>
        </p:grpSpPr>
        <p:sp>
          <p:nvSpPr>
            <p:cNvPr id="12" name="Shape 455"/>
            <p:cNvSpPr/>
            <p:nvPr/>
          </p:nvSpPr>
          <p:spPr>
            <a:xfrm>
              <a:off x="553012" y="1124033"/>
              <a:ext cx="8032500" cy="1056899"/>
            </a:xfrm>
            <a:prstGeom prst="rect">
              <a:avLst/>
            </a:prstGeom>
            <a:solidFill>
              <a:srgbClr val="0F243E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456"/>
            <p:cNvSpPr/>
            <p:nvPr/>
          </p:nvSpPr>
          <p:spPr>
            <a:xfrm>
              <a:off x="563708" y="2343858"/>
              <a:ext cx="8032500" cy="1056899"/>
            </a:xfrm>
            <a:prstGeom prst="rect">
              <a:avLst/>
            </a:prstGeom>
            <a:solidFill>
              <a:srgbClr val="0F243E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457"/>
            <p:cNvSpPr/>
            <p:nvPr/>
          </p:nvSpPr>
          <p:spPr>
            <a:xfrm>
              <a:off x="563708" y="3545260"/>
              <a:ext cx="8032500" cy="1056899"/>
            </a:xfrm>
            <a:prstGeom prst="rect">
              <a:avLst/>
            </a:prstGeom>
            <a:solidFill>
              <a:srgbClr val="0F243E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" name="Shape 460"/>
            <p:cNvPicPr preferRelativeResize="0"/>
            <p:nvPr/>
          </p:nvPicPr>
          <p:blipFill rotWithShape="1">
            <a:blip r:embed="rId2">
              <a:alphaModFix/>
            </a:blip>
            <a:srcRect t="15690" r="68720"/>
            <a:stretch/>
          </p:blipFill>
          <p:spPr>
            <a:xfrm>
              <a:off x="1807057" y="2354808"/>
              <a:ext cx="2860200" cy="16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Shape 461"/>
            <p:cNvSpPr/>
            <p:nvPr/>
          </p:nvSpPr>
          <p:spPr>
            <a:xfrm>
              <a:off x="660350" y="1298500"/>
              <a:ext cx="1740899" cy="708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Application Framework</a:t>
              </a:r>
            </a:p>
          </p:txBody>
        </p:sp>
        <p:sp>
          <p:nvSpPr>
            <p:cNvPr id="17" name="Shape 462"/>
            <p:cNvSpPr/>
            <p:nvPr/>
          </p:nvSpPr>
          <p:spPr>
            <a:xfrm>
              <a:off x="495808" y="3719726"/>
              <a:ext cx="2069999" cy="708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Infrastructure Automation</a:t>
              </a:r>
            </a:p>
          </p:txBody>
        </p:sp>
        <p:sp>
          <p:nvSpPr>
            <p:cNvPr id="18" name="Shape 463"/>
            <p:cNvSpPr/>
            <p:nvPr/>
          </p:nvSpPr>
          <p:spPr>
            <a:xfrm>
              <a:off x="727189" y="2518325"/>
              <a:ext cx="160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Platform Runtime</a:t>
              </a:r>
            </a:p>
          </p:txBody>
        </p:sp>
        <p:sp>
          <p:nvSpPr>
            <p:cNvPr id="19" name="Shape 464"/>
            <p:cNvSpPr/>
            <p:nvPr/>
          </p:nvSpPr>
          <p:spPr>
            <a:xfrm>
              <a:off x="5014007" y="1175390"/>
              <a:ext cx="3529499" cy="953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Language frameworks designed for microservice architectures with components for service discovery, metrics, circuit breakers and more.</a:t>
              </a:r>
            </a:p>
          </p:txBody>
        </p:sp>
        <p:sp>
          <p:nvSpPr>
            <p:cNvPr id="20" name="Shape 465"/>
            <p:cNvSpPr/>
            <p:nvPr/>
          </p:nvSpPr>
          <p:spPr>
            <a:xfrm>
              <a:off x="5014007" y="2395215"/>
              <a:ext cx="3529499" cy="953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Application container runtime with production-ready backing services, automated build pipeline, routing, health management and logging.</a:t>
              </a:r>
            </a:p>
          </p:txBody>
        </p:sp>
        <p:sp>
          <p:nvSpPr>
            <p:cNvPr id="21" name="Shape 466"/>
            <p:cNvSpPr/>
            <p:nvPr/>
          </p:nvSpPr>
          <p:spPr>
            <a:xfrm>
              <a:off x="5015053" y="3596616"/>
              <a:ext cx="3518399" cy="953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API-based infrastructure provisioning that delivers bit-for-bit, consistent, self-healing deployments across private and public cloud.</a:t>
              </a:r>
            </a:p>
          </p:txBody>
        </p:sp>
        <p:pic>
          <p:nvPicPr>
            <p:cNvPr id="22" name="Shape 469"/>
            <p:cNvPicPr preferRelativeResize="0"/>
            <p:nvPr/>
          </p:nvPicPr>
          <p:blipFill rotWithShape="1">
            <a:blip r:embed="rId3">
              <a:alphaModFix/>
            </a:blip>
            <a:srcRect l="32635" t="6509" r="2340" b="23196"/>
            <a:stretch/>
          </p:blipFill>
          <p:spPr>
            <a:xfrm>
              <a:off x="2829433" y="1501571"/>
              <a:ext cx="858900" cy="301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Shape 470"/>
            <p:cNvPicPr preferRelativeResize="0"/>
            <p:nvPr/>
          </p:nvPicPr>
          <p:blipFill rotWithShape="1">
            <a:blip r:embed="rId3">
              <a:alphaModFix/>
            </a:blip>
            <a:srcRect r="72310" b="15888"/>
            <a:stretch/>
          </p:blipFill>
          <p:spPr>
            <a:xfrm>
              <a:off x="2434790" y="1471916"/>
              <a:ext cx="365699" cy="361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Shape 471"/>
            <p:cNvPicPr preferRelativeResize="0"/>
            <p:nvPr/>
          </p:nvPicPr>
          <p:blipFill rotWithShape="1">
            <a:blip r:embed="rId4">
              <a:alphaModFix/>
            </a:blip>
            <a:srcRect t="21144" r="55714" b="28962"/>
            <a:stretch/>
          </p:blipFill>
          <p:spPr>
            <a:xfrm>
              <a:off x="3941150" y="1320616"/>
              <a:ext cx="796500" cy="30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Shape 472"/>
            <p:cNvPicPr preferRelativeResize="0"/>
            <p:nvPr/>
          </p:nvPicPr>
          <p:blipFill rotWithShape="1">
            <a:blip r:embed="rId4">
              <a:alphaModFix/>
            </a:blip>
            <a:srcRect l="50285" t="21127" b="20941"/>
            <a:stretch/>
          </p:blipFill>
          <p:spPr>
            <a:xfrm>
              <a:off x="3860126" y="1582106"/>
              <a:ext cx="894000" cy="349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Shape 473"/>
            <p:cNvSpPr/>
            <p:nvPr/>
          </p:nvSpPr>
          <p:spPr>
            <a:xfrm>
              <a:off x="3244125" y="2796550"/>
              <a:ext cx="1668300" cy="338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Cloud Foundry</a:t>
              </a:r>
            </a:p>
          </p:txBody>
        </p:sp>
        <p:sp>
          <p:nvSpPr>
            <p:cNvPr id="27" name="Shape 474"/>
            <p:cNvSpPr/>
            <p:nvPr/>
          </p:nvSpPr>
          <p:spPr>
            <a:xfrm>
              <a:off x="3241250" y="2617671"/>
              <a:ext cx="1052699" cy="338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Pivotal</a:t>
              </a:r>
            </a:p>
          </p:txBody>
        </p:sp>
        <p:sp>
          <p:nvSpPr>
            <p:cNvPr id="28" name="Shape 475"/>
            <p:cNvSpPr/>
            <p:nvPr/>
          </p:nvSpPr>
          <p:spPr>
            <a:xfrm>
              <a:off x="3287917" y="3973082"/>
              <a:ext cx="1668300" cy="338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Cloud Foundry</a:t>
              </a:r>
            </a:p>
          </p:txBody>
        </p:sp>
        <p:sp>
          <p:nvSpPr>
            <p:cNvPr id="29" name="Shape 476"/>
            <p:cNvSpPr/>
            <p:nvPr/>
          </p:nvSpPr>
          <p:spPr>
            <a:xfrm>
              <a:off x="3285042" y="3794203"/>
              <a:ext cx="1052699" cy="338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Pivotal</a:t>
              </a:r>
            </a:p>
          </p:txBody>
        </p:sp>
        <p:pic>
          <p:nvPicPr>
            <p:cNvPr id="30" name="Shape 477"/>
            <p:cNvPicPr preferRelativeResize="0"/>
            <p:nvPr/>
          </p:nvPicPr>
          <p:blipFill rotWithShape="1">
            <a:blip r:embed="rId5">
              <a:alphaModFix/>
            </a:blip>
            <a:srcRect l="28807" t="6844" r="31199" b="35348"/>
            <a:stretch/>
          </p:blipFill>
          <p:spPr>
            <a:xfrm>
              <a:off x="2585621" y="3808830"/>
              <a:ext cx="720599" cy="48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Shape 478"/>
            <p:cNvPicPr preferRelativeResize="0"/>
            <p:nvPr/>
          </p:nvPicPr>
          <p:blipFill rotWithShape="1">
            <a:blip r:embed="rId5">
              <a:alphaModFix/>
            </a:blip>
            <a:srcRect l="28807" t="6844" r="31199" b="35348"/>
            <a:stretch/>
          </p:blipFill>
          <p:spPr>
            <a:xfrm>
              <a:off x="2497173" y="2607427"/>
              <a:ext cx="780300" cy="5297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81275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hape 434"/>
          <p:cNvPicPr preferRelativeResize="0"/>
          <p:nvPr/>
        </p:nvPicPr>
        <p:blipFill rotWithShape="1">
          <a:blip r:embed="rId2">
            <a:alphaModFix/>
          </a:blip>
          <a:srcRect t="5790" b="5799"/>
          <a:stretch/>
        </p:blipFill>
        <p:spPr>
          <a:xfrm>
            <a:off x="-13166" y="-130746"/>
            <a:ext cx="9170399" cy="540509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435"/>
          <p:cNvSpPr/>
          <p:nvPr/>
        </p:nvSpPr>
        <p:spPr>
          <a:xfrm>
            <a:off x="-4468" y="-130746"/>
            <a:ext cx="9144000" cy="5405099"/>
          </a:xfrm>
          <a:prstGeom prst="rect">
            <a:avLst/>
          </a:prstGeom>
          <a:solidFill>
            <a:srgbClr val="182730">
              <a:alpha val="768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Shape 4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035" y="461141"/>
            <a:ext cx="1368600" cy="33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4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438"/>
          <p:cNvSpPr txBox="1"/>
          <p:nvPr/>
        </p:nvSpPr>
        <p:spPr>
          <a:xfrm>
            <a:off x="618975" y="1499150"/>
            <a:ext cx="8295599" cy="377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</a:rPr>
              <a:t>Here is my source code</a:t>
            </a: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marL="1371600" lvl="0" indent="457200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</a:rPr>
              <a:t>Run it on the cloud for me</a:t>
            </a: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marL="3200400" lvl="0" indent="457200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</a:rPr>
              <a:t>I do not care how</a:t>
            </a:r>
          </a:p>
        </p:txBody>
      </p:sp>
      <p:sp>
        <p:nvSpPr>
          <p:cNvPr id="37" name="Shape 439"/>
          <p:cNvSpPr txBox="1"/>
          <p:nvPr/>
        </p:nvSpPr>
        <p:spPr>
          <a:xfrm>
            <a:off x="618975" y="1137249"/>
            <a:ext cx="7897200" cy="90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200" b="1" dirty="0">
                <a:solidFill>
                  <a:srgbClr val="00AE9E"/>
                </a:solidFill>
              </a:rPr>
              <a:t>Cloud Foundry Haiku</a:t>
            </a:r>
          </a:p>
        </p:txBody>
      </p:sp>
    </p:spTree>
    <p:extLst>
      <p:ext uri="{BB962C8B-B14F-4D97-AF65-F5344CB8AC3E}">
        <p14:creationId xmlns:p14="http://schemas.microsoft.com/office/powerpoint/2010/main" val="85347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WHY?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445"/>
          <p:cNvPicPr preferRelativeResize="0"/>
          <p:nvPr/>
        </p:nvPicPr>
        <p:blipFill rotWithShape="1">
          <a:blip r:embed="rId2">
            <a:alphaModFix/>
          </a:blip>
          <a:srcRect t="5790" b="5799"/>
          <a:stretch/>
        </p:blipFill>
        <p:spPr>
          <a:xfrm>
            <a:off x="-13166" y="-130746"/>
            <a:ext cx="9170399" cy="54050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446"/>
          <p:cNvSpPr/>
          <p:nvPr/>
        </p:nvSpPr>
        <p:spPr>
          <a:xfrm>
            <a:off x="-4468" y="-130746"/>
            <a:ext cx="9144000" cy="5405099"/>
          </a:xfrm>
          <a:prstGeom prst="rect">
            <a:avLst/>
          </a:prstGeom>
          <a:solidFill>
            <a:srgbClr val="182730">
              <a:alpha val="768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Shape 4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035" y="461141"/>
            <a:ext cx="1368600" cy="33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4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449"/>
          <p:cNvSpPr txBox="1"/>
          <p:nvPr/>
        </p:nvSpPr>
        <p:spPr>
          <a:xfrm>
            <a:off x="618975" y="1499150"/>
            <a:ext cx="8295599" cy="377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</a:rPr>
              <a:t>Here are my servers</a:t>
            </a: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marL="1371600" lvl="0" indent="457200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</a:rPr>
              <a:t>Go make them a cloud foundry</a:t>
            </a: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b="1" dirty="0">
              <a:solidFill>
                <a:srgbClr val="FFFFFF"/>
              </a:solidFill>
            </a:endParaRPr>
          </a:p>
          <a:p>
            <a:pPr marL="3200400" lvl="0" indent="457200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FFFFFF"/>
                </a:solidFill>
              </a:rPr>
              <a:t>I do not care how</a:t>
            </a:r>
          </a:p>
        </p:txBody>
      </p:sp>
      <p:sp>
        <p:nvSpPr>
          <p:cNvPr id="13" name="Shape 450"/>
          <p:cNvSpPr txBox="1"/>
          <p:nvPr/>
        </p:nvSpPr>
        <p:spPr>
          <a:xfrm>
            <a:off x="618975" y="1137249"/>
            <a:ext cx="7897200" cy="90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200" b="1">
                <a:solidFill>
                  <a:srgbClr val="00AE9E"/>
                </a:solidFill>
              </a:rPr>
              <a:t>Bosh Haiku</a:t>
            </a:r>
          </a:p>
        </p:txBody>
      </p:sp>
    </p:spTree>
    <p:extLst>
      <p:ext uri="{BB962C8B-B14F-4D97-AF65-F5344CB8AC3E}">
        <p14:creationId xmlns:p14="http://schemas.microsoft.com/office/powerpoint/2010/main" val="98289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3" name="Shape 1693"/>
          <p:cNvPicPr preferRelativeResize="0"/>
          <p:nvPr/>
        </p:nvPicPr>
        <p:blipFill rotWithShape="1">
          <a:blip r:embed="rId3">
            <a:alphaModFix amt="10000"/>
          </a:blip>
          <a:srcRect t="7862" b="78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4" name="Shape 1694"/>
          <p:cNvSpPr txBox="1"/>
          <p:nvPr/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25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95" name="Shape 1695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7DC5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96" name="Shape 1696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1697" name="Shape 169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5" name="Shape 1705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</a:t>
            </a:r>
            <a:endParaRPr sz="6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Software is changing industries</a:t>
            </a:r>
            <a:endParaRPr dirty="0"/>
          </a:p>
        </p:txBody>
      </p:sp>
      <p:pic>
        <p:nvPicPr>
          <p:cNvPr id="5" name="Picture 16" descr="Netflix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0828" y="1341686"/>
            <a:ext cx="1969127" cy="59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548" y="2923005"/>
            <a:ext cx="1115618" cy="11156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978" y="2885431"/>
            <a:ext cx="1130658" cy="12262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094" y="1063862"/>
            <a:ext cx="1643147" cy="1230756"/>
          </a:xfrm>
          <a:prstGeom prst="rect">
            <a:avLst/>
          </a:prstGeom>
        </p:spPr>
      </p:pic>
      <p:pic>
        <p:nvPicPr>
          <p:cNvPr id="1026" name="Picture 2" descr="Image result for uber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2522850"/>
            <a:ext cx="1774825" cy="180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0507" y="984746"/>
            <a:ext cx="1157599" cy="13098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6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Cloud-era Demands</a:t>
            </a:r>
            <a:endParaRPr/>
          </a:p>
        </p:txBody>
      </p:sp>
      <p:sp>
        <p:nvSpPr>
          <p:cNvPr id="12" name="Shape 268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AE9E"/>
              </a:buClr>
              <a:buSzPts val="2000"/>
              <a:buChar char="●"/>
            </a:pPr>
            <a:r>
              <a:rPr lang="en" sz="2000" dirty="0"/>
              <a:t>Competitive landscape</a:t>
            </a:r>
            <a:endParaRPr sz="20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AE9E"/>
              </a:buClr>
              <a:buSzPts val="2000"/>
              <a:buChar char="●"/>
            </a:pPr>
            <a:r>
              <a:rPr lang="en" sz="2000" dirty="0"/>
              <a:t>Consumer expectations</a:t>
            </a:r>
            <a:endParaRPr sz="20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AE9E"/>
              </a:buClr>
              <a:buSzPts val="2000"/>
              <a:buChar char="●"/>
            </a:pPr>
            <a:r>
              <a:rPr lang="en" sz="2000" dirty="0"/>
              <a:t>Device Diversity and Ubiquity</a:t>
            </a:r>
            <a:endParaRPr sz="20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AE9E"/>
              </a:buClr>
              <a:buSzPts val="2000"/>
              <a:buChar char="●"/>
            </a:pPr>
            <a:r>
              <a:rPr lang="en" sz="2000" dirty="0"/>
              <a:t>Scale</a:t>
            </a:r>
            <a:endParaRPr sz="2000" dirty="0"/>
          </a:p>
        </p:txBody>
      </p:sp>
      <p:pic>
        <p:nvPicPr>
          <p:cNvPr id="15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5959" y="900400"/>
            <a:ext cx="2790825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272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17" name="Shape 273"/>
          <p:cNvSpPr txBox="1"/>
          <p:nvPr/>
        </p:nvSpPr>
        <p:spPr>
          <a:xfrm>
            <a:off x="5863149" y="1831653"/>
            <a:ext cx="442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700"/>
              <a:buFont typeface="Arial"/>
              <a:buNone/>
            </a:pPr>
            <a:r>
              <a:rPr lang="en" sz="2800" i="0" u="none" strike="noStrike" cap="none">
                <a:solidFill>
                  <a:srgbClr val="DDDDDD"/>
                </a:solidFill>
                <a:latin typeface="Comic Sans MS"/>
                <a:ea typeface="Comic Sans MS"/>
                <a:cs typeface="Comic Sans MS"/>
                <a:sym typeface="Comic Sans MS"/>
              </a:rPr>
              <a:t>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" name="Shape 274"/>
          <p:cNvSpPr txBox="1"/>
          <p:nvPr/>
        </p:nvSpPr>
        <p:spPr>
          <a:xfrm rot="457196">
            <a:off x="6498538" y="2035705"/>
            <a:ext cx="1572385" cy="46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00"/>
              <a:buFont typeface="Arial"/>
              <a:buNone/>
            </a:pPr>
            <a:r>
              <a:rPr lang="en" sz="2400" i="0" u="none" strike="noStrike" cap="none" dirty="0">
                <a:solidFill>
                  <a:srgbClr val="F2F2F2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delivering</a:t>
            </a:r>
            <a:endParaRPr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49856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6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Cloud Computing</a:t>
            </a:r>
            <a:endParaRPr dirty="0"/>
          </a:p>
        </p:txBody>
      </p:sp>
      <p:sp>
        <p:nvSpPr>
          <p:cNvPr id="16" name="Shape 272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9" name="Shape 280"/>
          <p:cNvSpPr txBox="1">
            <a:spLocks noGrp="1"/>
          </p:cNvSpPr>
          <p:nvPr>
            <p:ph type="body" idx="1"/>
          </p:nvPr>
        </p:nvSpPr>
        <p:spPr>
          <a:xfrm>
            <a:off x="272628" y="1331227"/>
            <a:ext cx="2927772" cy="19198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AE9E"/>
              </a:buClr>
              <a:buSzPts val="2000"/>
              <a:buChar char="●"/>
            </a:pPr>
            <a:r>
              <a:rPr lang="en" sz="2000" dirty="0"/>
              <a:t>React to Events</a:t>
            </a:r>
            <a:endParaRPr sz="20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AE9E"/>
              </a:buClr>
              <a:buSzPts val="2000"/>
              <a:buChar char="●"/>
            </a:pPr>
            <a:r>
              <a:rPr lang="en" sz="2000" dirty="0"/>
              <a:t>React to Load</a:t>
            </a:r>
            <a:endParaRPr sz="20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AE9E"/>
              </a:buClr>
              <a:buSzPts val="2000"/>
              <a:buChar char="●"/>
            </a:pPr>
            <a:r>
              <a:rPr lang="en" sz="2000" dirty="0"/>
              <a:t>React to Failure</a:t>
            </a:r>
            <a:endParaRPr sz="2000" dirty="0"/>
          </a:p>
          <a:p>
            <a:pPr marL="4572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AE9E"/>
              </a:buClr>
              <a:buSzPts val="2000"/>
              <a:buChar char="●"/>
            </a:pPr>
            <a:r>
              <a:rPr lang="en" sz="2000" dirty="0"/>
              <a:t>React to Users</a:t>
            </a:r>
            <a:endParaRPr sz="2000" dirty="0"/>
          </a:p>
        </p:txBody>
      </p:sp>
      <p:sp>
        <p:nvSpPr>
          <p:cNvPr id="10" name="Shape 279"/>
          <p:cNvSpPr txBox="1">
            <a:spLocks/>
          </p:cNvSpPr>
          <p:nvPr/>
        </p:nvSpPr>
        <p:spPr>
          <a:xfrm>
            <a:off x="237906" y="738619"/>
            <a:ext cx="4286119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rgbClr val="00AE9E"/>
                </a:solidFill>
              </a:rPr>
              <a:t>Being</a:t>
            </a:r>
            <a:r>
              <a:rPr lang="en-US" dirty="0" smtClean="0"/>
              <a:t> </a:t>
            </a:r>
            <a:r>
              <a:rPr lang="en-US" sz="2000" dirty="0">
                <a:solidFill>
                  <a:srgbClr val="00AE9E"/>
                </a:solidFill>
              </a:rPr>
              <a:t>Reactive</a:t>
            </a:r>
            <a:endParaRPr lang="en-US" sz="2000" dirty="0">
              <a:solidFill>
                <a:srgbClr val="00AE9E"/>
              </a:solidFill>
            </a:endParaRPr>
          </a:p>
        </p:txBody>
      </p:sp>
      <p:sp>
        <p:nvSpPr>
          <p:cNvPr id="8" name="Shape 288"/>
          <p:cNvSpPr txBox="1">
            <a:spLocks/>
          </p:cNvSpPr>
          <p:nvPr/>
        </p:nvSpPr>
        <p:spPr>
          <a:xfrm>
            <a:off x="4524025" y="791320"/>
            <a:ext cx="2651737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None/>
              <a:defRPr sz="2000" b="1">
                <a:solidFill>
                  <a:srgbClr val="00AE9E"/>
                </a:solidFill>
                <a:latin typeface="Proxima Nova"/>
                <a:ea typeface="Proxima Nova"/>
                <a:cs typeface="Proxima Nova"/>
              </a:defRPr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r>
              <a:rPr lang="en-US" dirty="0"/>
              <a:t>Speed &amp; Safety</a:t>
            </a:r>
          </a:p>
        </p:txBody>
      </p:sp>
      <p:sp>
        <p:nvSpPr>
          <p:cNvPr id="12" name="Shape 289"/>
          <p:cNvSpPr txBox="1">
            <a:spLocks/>
          </p:cNvSpPr>
          <p:nvPr/>
        </p:nvSpPr>
        <p:spPr>
          <a:xfrm>
            <a:off x="4400040" y="1275738"/>
            <a:ext cx="4743960" cy="207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-355600">
              <a:lnSpc>
                <a:spcPct val="100000"/>
              </a:lnSpc>
              <a:spcBef>
                <a:spcPts val="1200"/>
              </a:spcBef>
              <a:buClr>
                <a:srgbClr val="00AE9E"/>
              </a:buClr>
              <a:buSzPts val="2000"/>
            </a:pPr>
            <a:r>
              <a:rPr lang="en-US" sz="2000" dirty="0"/>
              <a:t>Design for quick recovery</a:t>
            </a:r>
          </a:p>
          <a:p>
            <a:pPr indent="-355600">
              <a:lnSpc>
                <a:spcPct val="100000"/>
              </a:lnSpc>
              <a:spcBef>
                <a:spcPts val="1200"/>
              </a:spcBef>
              <a:buClr>
                <a:srgbClr val="00AE9E"/>
              </a:buClr>
              <a:buSzPts val="2000"/>
            </a:pPr>
            <a:r>
              <a:rPr lang="en-US" sz="2000" dirty="0"/>
              <a:t>Quick recovery increases risk tolerance</a:t>
            </a:r>
          </a:p>
          <a:p>
            <a:pPr indent="-3556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AE9E"/>
              </a:buClr>
              <a:buSzPts val="2000"/>
            </a:pPr>
            <a:r>
              <a:rPr lang="en-US" sz="2000" dirty="0"/>
              <a:t>Risk tolerance enables innovation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9086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WHAT?</a:t>
            </a:r>
            <a:endParaRPr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55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"/>
            <a:ext cx="9144000" cy="4324866"/>
          </a:xfrm>
          <a:prstGeom prst="rect">
            <a:avLst/>
          </a:prstGeom>
          <a:ln w="12700">
            <a:miter lim="400000"/>
          </a:ln>
          <a:effectLst>
            <a:outerShdw blurRad="38100" dist="20000" dir="5400000" rotWithShape="0">
              <a:srgbClr val="000000"/>
            </a:outerShdw>
          </a:effectLst>
        </p:spPr>
      </p:pic>
      <p:sp>
        <p:nvSpPr>
          <p:cNvPr id="12" name="Shape 297"/>
          <p:cNvSpPr/>
          <p:nvPr/>
        </p:nvSpPr>
        <p:spPr>
          <a:xfrm>
            <a:off x="3033335" y="1564481"/>
            <a:ext cx="3077330" cy="548046"/>
          </a:xfrm>
          <a:prstGeom prst="rect">
            <a:avLst/>
          </a:prstGeom>
          <a:ln w="12700">
            <a:miter lim="400000"/>
          </a:ln>
          <a:effectLst>
            <a:outerShdw blurRad="38100" dist="20000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200">
                <a:solidFill>
                  <a:srgbClr val="DDDDDD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 dirty="0">
                <a:solidFill>
                  <a:srgbClr val="DDDDDD"/>
                </a:solidFill>
                <a:uFill>
                  <a:solidFill>
                    <a:srgbClr val="4D4D4D"/>
                  </a:solidFill>
                </a:uFill>
              </a:rPr>
              <a:t>CLOUD NATIVE</a:t>
            </a:r>
          </a:p>
        </p:txBody>
      </p:sp>
      <p:grpSp>
        <p:nvGrpSpPr>
          <p:cNvPr id="13" name="Group 310"/>
          <p:cNvGrpSpPr/>
          <p:nvPr/>
        </p:nvGrpSpPr>
        <p:grpSpPr>
          <a:xfrm>
            <a:off x="42568" y="2104115"/>
            <a:ext cx="9094892" cy="2353463"/>
            <a:chOff x="0" y="-93861"/>
            <a:chExt cx="9094890" cy="2353462"/>
          </a:xfrm>
        </p:grpSpPr>
        <p:sp>
          <p:nvSpPr>
            <p:cNvPr id="14" name="Shape 298"/>
            <p:cNvSpPr/>
            <p:nvPr/>
          </p:nvSpPr>
          <p:spPr>
            <a:xfrm>
              <a:off x="6875002" y="1533160"/>
              <a:ext cx="743078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Cloud</a:t>
              </a:r>
            </a:p>
          </p:txBody>
        </p:sp>
        <p:sp>
          <p:nvSpPr>
            <p:cNvPr id="15" name="Shape 299"/>
            <p:cNvSpPr/>
            <p:nvPr/>
          </p:nvSpPr>
          <p:spPr>
            <a:xfrm>
              <a:off x="8130071" y="1538558"/>
              <a:ext cx="964820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DevOps</a:t>
              </a:r>
            </a:p>
          </p:txBody>
        </p:sp>
        <p:sp>
          <p:nvSpPr>
            <p:cNvPr id="16" name="Shape 300"/>
            <p:cNvSpPr/>
            <p:nvPr/>
          </p:nvSpPr>
          <p:spPr>
            <a:xfrm>
              <a:off x="0" y="1510220"/>
              <a:ext cx="660781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Agile</a:t>
              </a:r>
            </a:p>
          </p:txBody>
        </p:sp>
        <p:sp>
          <p:nvSpPr>
            <p:cNvPr id="17" name="Shape 301"/>
            <p:cNvSpPr/>
            <p:nvPr/>
          </p:nvSpPr>
          <p:spPr>
            <a:xfrm>
              <a:off x="1459616" y="1510220"/>
              <a:ext cx="603403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Lean</a:t>
              </a:r>
            </a:p>
          </p:txBody>
        </p:sp>
        <p:sp>
          <p:nvSpPr>
            <p:cNvPr id="18" name="Shape 302"/>
            <p:cNvSpPr/>
            <p:nvPr/>
          </p:nvSpPr>
          <p:spPr>
            <a:xfrm>
              <a:off x="2861853" y="1533161"/>
              <a:ext cx="1367385" cy="72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  <a:latin typeface="Avenir Next Medium"/>
                  <a:ea typeface="Avenir Next Medium"/>
                  <a:cs typeface="Avenir Next Medium"/>
                  <a:sym typeface="Avenir Next Medium"/>
                </a:rPr>
                <a:t>Continuous</a:t>
              </a:r>
            </a:p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  <a:latin typeface="Avenir Next Medium"/>
                  <a:ea typeface="Avenir Next Medium"/>
                  <a:cs typeface="Avenir Next Medium"/>
                  <a:sym typeface="Avenir Next Medium"/>
                </a:rPr>
                <a:t>Delivery</a:t>
              </a:r>
            </a:p>
          </p:txBody>
        </p:sp>
        <p:sp>
          <p:nvSpPr>
            <p:cNvPr id="19" name="Shape 303"/>
            <p:cNvSpPr/>
            <p:nvPr/>
          </p:nvSpPr>
          <p:spPr>
            <a:xfrm>
              <a:off x="4719409" y="1533160"/>
              <a:ext cx="1535863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38100" dist="20000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 dirty="0"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Microservices</a:t>
              </a:r>
            </a:p>
          </p:txBody>
        </p:sp>
        <p:sp>
          <p:nvSpPr>
            <p:cNvPr id="20" name="Shape 311"/>
            <p:cNvSpPr/>
            <p:nvPr/>
          </p:nvSpPr>
          <p:spPr>
            <a:xfrm>
              <a:off x="660796" y="-93862"/>
              <a:ext cx="3868636" cy="1666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33928A"/>
              </a:solidFill>
              <a:prstDash val="solid"/>
              <a:round/>
            </a:ln>
            <a:effectLst>
              <a:outerShdw blurRad="38100" dist="20000" dir="5400000" rotWithShape="0">
                <a:srgbClr val="000000"/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21" name="Shape 312"/>
            <p:cNvSpPr/>
            <p:nvPr/>
          </p:nvSpPr>
          <p:spPr>
            <a:xfrm>
              <a:off x="2062866" y="-93862"/>
              <a:ext cx="2466566" cy="1611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33928A"/>
              </a:solidFill>
              <a:prstDash val="solid"/>
              <a:round/>
            </a:ln>
            <a:effectLst>
              <a:outerShdw blurRad="38100" dist="20000" dir="5400000" rotWithShape="0">
                <a:srgbClr val="000000"/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22" name="Shape 313"/>
            <p:cNvSpPr/>
            <p:nvPr/>
          </p:nvSpPr>
          <p:spPr>
            <a:xfrm>
              <a:off x="4529431" y="-93862"/>
              <a:ext cx="3628554" cy="1632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3928A"/>
              </a:solidFill>
              <a:prstDash val="solid"/>
              <a:round/>
            </a:ln>
            <a:effectLst>
              <a:outerShdw blurRad="38100" dist="20000" dir="5400000" rotWithShape="0">
                <a:srgbClr val="000000"/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23" name="Shape 314"/>
            <p:cNvSpPr/>
            <p:nvPr/>
          </p:nvSpPr>
          <p:spPr>
            <a:xfrm>
              <a:off x="3725105" y="-93862"/>
              <a:ext cx="804327" cy="1627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noFill/>
            <a:ln w="25400" cap="flat">
              <a:solidFill>
                <a:srgbClr val="33928A"/>
              </a:solidFill>
              <a:prstDash val="solid"/>
              <a:round/>
            </a:ln>
            <a:effectLst>
              <a:outerShdw blurRad="38100" dist="20000" dir="5400000" rotWithShape="0">
                <a:srgbClr val="000000"/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24" name="Shape 315"/>
            <p:cNvSpPr/>
            <p:nvPr/>
          </p:nvSpPr>
          <p:spPr>
            <a:xfrm>
              <a:off x="4529431" y="-93862"/>
              <a:ext cx="850968" cy="1627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3928A"/>
              </a:solidFill>
              <a:prstDash val="solid"/>
              <a:round/>
            </a:ln>
            <a:effectLst>
              <a:outerShdw blurRad="38100" dist="20000" dir="5400000" rotWithShape="0">
                <a:srgbClr val="000000"/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25" name="Shape 316"/>
            <p:cNvSpPr/>
            <p:nvPr/>
          </p:nvSpPr>
          <p:spPr>
            <a:xfrm>
              <a:off x="4529431" y="-93862"/>
              <a:ext cx="2413769" cy="1627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33928A"/>
              </a:solidFill>
              <a:prstDash val="solid"/>
              <a:round/>
            </a:ln>
            <a:effectLst>
              <a:outerShdw blurRad="38100" dist="20000" dir="5400000" rotWithShape="0">
                <a:srgbClr val="000000"/>
              </a:outerShdw>
            </a:effectLst>
          </p:spPr>
          <p:txBody>
            <a:bodyPr/>
            <a:lstStyle/>
            <a:p>
              <a:pPr lvl="0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9387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20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Cloud-Native Applications?</a:t>
            </a:r>
            <a:endParaRPr/>
          </a:p>
        </p:txBody>
      </p:sp>
      <p:pic>
        <p:nvPicPr>
          <p:cNvPr id="7" name="Shape 2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12850" y="1017400"/>
            <a:ext cx="3718299" cy="37182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222"/>
          <p:cNvSpPr txBox="1"/>
          <p:nvPr/>
        </p:nvSpPr>
        <p:spPr>
          <a:xfrm>
            <a:off x="152400" y="896325"/>
            <a:ext cx="2592600" cy="15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collaboration between software developers and IT operations with the goal of constantly delivering high-quality software that solves customer challenges</a:t>
            </a:r>
            <a:endParaRPr/>
          </a:p>
        </p:txBody>
      </p:sp>
      <p:sp>
        <p:nvSpPr>
          <p:cNvPr id="9" name="Shape 223"/>
          <p:cNvSpPr txBox="1"/>
          <p:nvPr/>
        </p:nvSpPr>
        <p:spPr>
          <a:xfrm>
            <a:off x="152400" y="2908850"/>
            <a:ext cx="2635200" cy="22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an architectural approach to developing an application as a collection of small services; each service implements business capabilities, runs in its own process and communicates via HTTP APIs or messaging</a:t>
            </a:r>
            <a:endParaRPr/>
          </a:p>
        </p:txBody>
      </p:sp>
      <p:sp>
        <p:nvSpPr>
          <p:cNvPr id="10" name="Shape 224"/>
          <p:cNvSpPr txBox="1"/>
          <p:nvPr/>
        </p:nvSpPr>
        <p:spPr>
          <a:xfrm>
            <a:off x="6456375" y="3455825"/>
            <a:ext cx="2544000" cy="1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offers both efficiency and speed compared with standard virtual machines (VMs)</a:t>
            </a:r>
            <a:endParaRPr/>
          </a:p>
        </p:txBody>
      </p:sp>
      <p:sp>
        <p:nvSpPr>
          <p:cNvPr id="11" name="Shape 225"/>
          <p:cNvSpPr txBox="1"/>
          <p:nvPr/>
        </p:nvSpPr>
        <p:spPr>
          <a:xfrm>
            <a:off x="6456375" y="1011525"/>
            <a:ext cx="25440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enabled by Agile product development practices, is all about shipping small batches of software to production constantly, through automation</a:t>
            </a:r>
            <a:endParaRPr/>
          </a:p>
        </p:txBody>
      </p:sp>
      <p:sp>
        <p:nvSpPr>
          <p:cNvPr id="12" name="Shape 226"/>
          <p:cNvSpPr txBox="1">
            <a:spLocks/>
          </p:cNvSpPr>
          <p:nvPr/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6120572"/>
      </p:ext>
    </p:extLst>
  </p:cSld>
  <p:clrMapOvr>
    <a:masterClrMapping/>
  </p:clrMapOvr>
</p:sld>
</file>

<file path=ppt/theme/theme1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868</Words>
  <Application>Microsoft Office PowerPoint</Application>
  <PresentationFormat>On-screen Show (16:9)</PresentationFormat>
  <Paragraphs>255</Paragraphs>
  <Slides>31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6" baseType="lpstr">
      <vt:lpstr>Calibri</vt:lpstr>
      <vt:lpstr>Avenir Next Regular</vt:lpstr>
      <vt:lpstr>Verdana</vt:lpstr>
      <vt:lpstr>Helvetica</vt:lpstr>
      <vt:lpstr>Proxima Nova</vt:lpstr>
      <vt:lpstr>Arial Bold</vt:lpstr>
      <vt:lpstr>Avenir Next Medium</vt:lpstr>
      <vt:lpstr>Avenir Next Demi Bold Italic</vt:lpstr>
      <vt:lpstr>Gill Sans</vt:lpstr>
      <vt:lpstr>Comic Sans MS</vt:lpstr>
      <vt:lpstr>Arial</vt:lpstr>
      <vt:lpstr>Roboto</vt:lpstr>
      <vt:lpstr>Avenir Next</vt:lpstr>
      <vt:lpstr>FontAwesome</vt:lpstr>
      <vt:lpstr>Pivotal Presentation Theme v1</vt:lpstr>
      <vt:lpstr>Cloud Native Architectures &amp; Security</vt:lpstr>
      <vt:lpstr>Agenda</vt:lpstr>
      <vt:lpstr>WHY?</vt:lpstr>
      <vt:lpstr>Software is changing industries</vt:lpstr>
      <vt:lpstr>Cloud-era Demands</vt:lpstr>
      <vt:lpstr>Cloud Computing</vt:lpstr>
      <vt:lpstr>WHAT?</vt:lpstr>
      <vt:lpstr>PowerPoint Presentation</vt:lpstr>
      <vt:lpstr>What are Cloud-Native Applications?</vt:lpstr>
      <vt:lpstr>Cloud-Native Versus Traditional Enterprise Applications</vt:lpstr>
      <vt:lpstr>Characteristics of Cloud Native Architecture</vt:lpstr>
      <vt:lpstr>Enabling Continuous Delivery</vt:lpstr>
      <vt:lpstr>Enabling Agile Delivery</vt:lpstr>
      <vt:lpstr>Enabling Continuous Delivery</vt:lpstr>
      <vt:lpstr>Twelve-Factor Apps</vt:lpstr>
      <vt:lpstr>Microservice: Definition</vt:lpstr>
      <vt:lpstr>Microservices are NOT</vt:lpstr>
      <vt:lpstr>Microservices Architecture</vt:lpstr>
      <vt:lpstr>A familiar Microservice example</vt:lpstr>
      <vt:lpstr>Microservices are hard</vt:lpstr>
      <vt:lpstr>Challenges of distributed systems</vt:lpstr>
      <vt:lpstr>HOW?</vt:lpstr>
      <vt:lpstr>It takes a Cloud Native Application Framework</vt:lpstr>
      <vt:lpstr>Spring Cloud Application coordination patterns</vt:lpstr>
      <vt:lpstr>Companies want to be fast like Netflix</vt:lpstr>
      <vt:lpstr>PowerPoint Presentation</vt:lpstr>
      <vt:lpstr>Essential elements of a Cloud-Native Platform</vt:lpstr>
      <vt:lpstr>Pivotal Cloud Foundry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Pivotal Presentation Kit COLLECTION</dc:title>
  <dc:creator>Dave Stockmann</dc:creator>
  <cp:lastModifiedBy>vishal.sharma@perficient.com</cp:lastModifiedBy>
  <cp:revision>44</cp:revision>
  <dcterms:modified xsi:type="dcterms:W3CDTF">2018-04-02T01:20:35Z</dcterms:modified>
</cp:coreProperties>
</file>